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70" r:id="rId11"/>
    <p:sldId id="269" r:id="rId12"/>
    <p:sldId id="268" r:id="rId13"/>
    <p:sldId id="273" r:id="rId14"/>
    <p:sldId id="272" r:id="rId15"/>
    <p:sldId id="267" r:id="rId16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E1B"/>
    <a:srgbClr val="B71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6305C-44EE-437D-B125-474F4E0FACA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96560-7667-45A8-B553-294BE5BE2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62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D398752-DE31-41F0-A710-86A9F6198573}" type="slidenum">
              <a:rPr lang="mk-MK" smtClean="0"/>
              <a:pPr/>
              <a:t>10</a:t>
            </a:fld>
            <a:endParaRPr lang="mk-MK" smtClean="0"/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0236" y="694171"/>
            <a:ext cx="4436129" cy="342755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1" y="4342535"/>
            <a:ext cx="5483879" cy="4111625"/>
          </a:xfrm>
          <a:noFill/>
        </p:spPr>
        <p:txBody>
          <a:bodyPr wrap="none" anchor="ctr"/>
          <a:lstStyle/>
          <a:p>
            <a:endParaRPr lang="mk-MK" smtClean="0"/>
          </a:p>
        </p:txBody>
      </p:sp>
    </p:spTree>
    <p:extLst>
      <p:ext uri="{BB962C8B-B14F-4D97-AF65-F5344CB8AC3E}">
        <p14:creationId xmlns:p14="http://schemas.microsoft.com/office/powerpoint/2010/main" val="3123593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9F25C5F-7F01-4260-940A-96C4172B990D}" type="slidenum">
              <a:rPr lang="mk-MK" smtClean="0"/>
              <a:pPr/>
              <a:t>11</a:t>
            </a:fld>
            <a:endParaRPr lang="mk-MK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0236" y="694171"/>
            <a:ext cx="4436129" cy="342755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1" y="4342535"/>
            <a:ext cx="5483879" cy="4111625"/>
          </a:xfrm>
          <a:noFill/>
        </p:spPr>
        <p:txBody>
          <a:bodyPr wrap="none" anchor="ctr"/>
          <a:lstStyle/>
          <a:p>
            <a:endParaRPr lang="mk-MK" smtClean="0"/>
          </a:p>
        </p:txBody>
      </p:sp>
    </p:spTree>
    <p:extLst>
      <p:ext uri="{BB962C8B-B14F-4D97-AF65-F5344CB8AC3E}">
        <p14:creationId xmlns:p14="http://schemas.microsoft.com/office/powerpoint/2010/main" val="3329404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1E6F3A3-04D9-42FE-A512-ADE7DD95B5B3}" type="slidenum">
              <a:rPr lang="mk-MK" smtClean="0"/>
              <a:pPr/>
              <a:t>12</a:t>
            </a:fld>
            <a:endParaRPr lang="mk-MK" smtClean="0"/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0236" y="694171"/>
            <a:ext cx="4436129" cy="342755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1" y="4342535"/>
            <a:ext cx="5483879" cy="4111625"/>
          </a:xfrm>
          <a:noFill/>
        </p:spPr>
        <p:txBody>
          <a:bodyPr wrap="none" anchor="ctr"/>
          <a:lstStyle/>
          <a:p>
            <a:endParaRPr lang="mk-MK" smtClean="0"/>
          </a:p>
        </p:txBody>
      </p:sp>
    </p:spTree>
    <p:extLst>
      <p:ext uri="{BB962C8B-B14F-4D97-AF65-F5344CB8AC3E}">
        <p14:creationId xmlns:p14="http://schemas.microsoft.com/office/powerpoint/2010/main" val="784060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9CB9D3FE-CE7B-4197-AE1D-C7EB684AFE53}" type="slidenum">
              <a:rPr lang="mk-MK" smtClean="0"/>
              <a:pPr/>
              <a:t>13</a:t>
            </a:fld>
            <a:endParaRPr lang="mk-MK" smtClean="0"/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0236" y="694171"/>
            <a:ext cx="4436129" cy="342755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1" y="4342535"/>
            <a:ext cx="5483879" cy="4111625"/>
          </a:xfrm>
          <a:noFill/>
        </p:spPr>
        <p:txBody>
          <a:bodyPr wrap="none" anchor="ctr"/>
          <a:lstStyle/>
          <a:p>
            <a:endParaRPr lang="mk-MK" smtClean="0"/>
          </a:p>
        </p:txBody>
      </p:sp>
    </p:spTree>
    <p:extLst>
      <p:ext uri="{BB962C8B-B14F-4D97-AF65-F5344CB8AC3E}">
        <p14:creationId xmlns:p14="http://schemas.microsoft.com/office/powerpoint/2010/main" val="1335748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2EA7B542-CBF7-4587-884A-713F8EB63BE9}" type="slidenum">
              <a:rPr lang="mk-MK" smtClean="0"/>
              <a:pPr/>
              <a:t>14</a:t>
            </a:fld>
            <a:endParaRPr lang="mk-MK" smtClean="0"/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0236" y="694171"/>
            <a:ext cx="4436129" cy="342755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1" y="4342535"/>
            <a:ext cx="5483879" cy="4111625"/>
          </a:xfrm>
          <a:noFill/>
        </p:spPr>
        <p:txBody>
          <a:bodyPr wrap="none" anchor="ctr"/>
          <a:lstStyle/>
          <a:p>
            <a:endParaRPr lang="mk-MK" smtClean="0"/>
          </a:p>
        </p:txBody>
      </p:sp>
    </p:spTree>
    <p:extLst>
      <p:ext uri="{BB962C8B-B14F-4D97-AF65-F5344CB8AC3E}">
        <p14:creationId xmlns:p14="http://schemas.microsoft.com/office/powerpoint/2010/main" val="2116837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467A5723-7952-4F6E-B12A-B9AE1D92EA7E}" type="slidenum">
              <a:rPr lang="mk-MK" smtClean="0"/>
              <a:pPr/>
              <a:t>15</a:t>
            </a:fld>
            <a:endParaRPr lang="mk-MK" smtClean="0"/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3738"/>
            <a:ext cx="4567237" cy="342741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1" y="4342535"/>
            <a:ext cx="5483879" cy="4111625"/>
          </a:xfrm>
          <a:noFill/>
        </p:spPr>
        <p:txBody>
          <a:bodyPr wrap="none" anchor="ctr"/>
          <a:lstStyle/>
          <a:p>
            <a:endParaRPr lang="mk-MK" smtClean="0"/>
          </a:p>
        </p:txBody>
      </p:sp>
    </p:spTree>
    <p:extLst>
      <p:ext uri="{BB962C8B-B14F-4D97-AF65-F5344CB8AC3E}">
        <p14:creationId xmlns:p14="http://schemas.microsoft.com/office/powerpoint/2010/main" val="3081719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ED9D-92AA-4096-870A-DEACFB7539AB}" type="datetimeFigureOut">
              <a:rPr lang="mk-MK" smtClean="0"/>
              <a:pPr/>
              <a:t>30.4.2020</a:t>
            </a:fld>
            <a:endParaRPr lang="mk-M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0A13F9E-443B-4A2C-9996-4F3CB655194B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ED9D-92AA-4096-870A-DEACFB7539AB}" type="datetimeFigureOut">
              <a:rPr lang="mk-MK" smtClean="0"/>
              <a:pPr/>
              <a:t>30.4.2020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3F9E-443B-4A2C-9996-4F3CB655194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ED9D-92AA-4096-870A-DEACFB7539AB}" type="datetimeFigureOut">
              <a:rPr lang="mk-MK" smtClean="0"/>
              <a:pPr/>
              <a:t>30.4.2020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3F9E-443B-4A2C-9996-4F3CB655194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ED9D-92AA-4096-870A-DEACFB7539AB}" type="datetimeFigureOut">
              <a:rPr lang="mk-MK" smtClean="0"/>
              <a:pPr/>
              <a:t>30.4.2020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3F9E-443B-4A2C-9996-4F3CB655194B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ED9D-92AA-4096-870A-DEACFB7539AB}" type="datetimeFigureOut">
              <a:rPr lang="mk-MK" smtClean="0"/>
              <a:pPr/>
              <a:t>30.4.2020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mk-MK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A13F9E-443B-4A2C-9996-4F3CB655194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ED9D-92AA-4096-870A-DEACFB7539AB}" type="datetimeFigureOut">
              <a:rPr lang="mk-MK" smtClean="0"/>
              <a:pPr/>
              <a:t>30.4.2020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3F9E-443B-4A2C-9996-4F3CB655194B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ED9D-92AA-4096-870A-DEACFB7539AB}" type="datetimeFigureOut">
              <a:rPr lang="mk-MK" smtClean="0"/>
              <a:pPr/>
              <a:t>30.4.2020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3F9E-443B-4A2C-9996-4F3CB655194B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ED9D-92AA-4096-870A-DEACFB7539AB}" type="datetimeFigureOut">
              <a:rPr lang="mk-MK" smtClean="0"/>
              <a:pPr/>
              <a:t>30.4.2020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3F9E-443B-4A2C-9996-4F3CB655194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ED9D-92AA-4096-870A-DEACFB7539AB}" type="datetimeFigureOut">
              <a:rPr lang="mk-MK" smtClean="0"/>
              <a:pPr/>
              <a:t>30.4.2020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3F9E-443B-4A2C-9996-4F3CB655194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ED9D-92AA-4096-870A-DEACFB7539AB}" type="datetimeFigureOut">
              <a:rPr lang="mk-MK" smtClean="0"/>
              <a:pPr/>
              <a:t>30.4.2020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3F9E-443B-4A2C-9996-4F3CB655194B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ED9D-92AA-4096-870A-DEACFB7539AB}" type="datetimeFigureOut">
              <a:rPr lang="mk-MK" smtClean="0"/>
              <a:pPr/>
              <a:t>30.4.2020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A13F9E-443B-4A2C-9996-4F3CB655194B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02ED9D-92AA-4096-870A-DEACFB7539AB}" type="datetimeFigureOut">
              <a:rPr lang="mk-MK" smtClean="0"/>
              <a:pPr/>
              <a:t>30.4.2020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mk-MK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0A13F9E-443B-4A2C-9996-4F3CB655194B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3200400"/>
            <a:ext cx="8143932" cy="2443178"/>
          </a:xfrm>
        </p:spPr>
        <p:txBody>
          <a:bodyPr>
            <a:normAutofit/>
          </a:bodyPr>
          <a:lstStyle/>
          <a:p>
            <a:r>
              <a:rPr lang="mk-MK" sz="4800" b="1" dirty="0" smtClean="0">
                <a:solidFill>
                  <a:srgbClr val="FF0000"/>
                </a:solidFill>
              </a:rPr>
              <a:t>Ч У В А Р И  Н А  Н А Ш И Т Е  </a:t>
            </a:r>
          </a:p>
          <a:p>
            <a:r>
              <a:rPr lang="mk-MK" sz="4800" b="1" dirty="0" smtClean="0">
                <a:solidFill>
                  <a:srgbClr val="FF0000"/>
                </a:solidFill>
              </a:rPr>
              <a:t> Ж И В О Т И </a:t>
            </a:r>
            <a:endParaRPr lang="mk-MK" sz="4800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k-MK" sz="7200" b="1" dirty="0" smtClean="0"/>
              <a:t>Сообраќајни знаци</a:t>
            </a:r>
            <a:endParaRPr lang="mk-MK" sz="7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53467"/>
            <a:ext cx="8226720" cy="1183804"/>
          </a:xfrm>
        </p:spPr>
        <p:txBody>
          <a:bodyPr lIns="82945" tIns="41473" rIns="82945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b="1" dirty="0" smtClean="0">
                <a:solidFill>
                  <a:srgbClr val="FF0000"/>
                </a:solidFill>
              </a:rPr>
              <a:t>СООБРАЌАЈНИ ЗНАЦИ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53760" y="4664650"/>
            <a:ext cx="3101760" cy="8871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sz="2500" b="1" dirty="0">
                <a:solidFill>
                  <a:srgbClr val="FF0000"/>
                </a:solidFill>
              </a:rPr>
              <a:t>ЗАБРАНЕТО ЗА ПЕШАЦИ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061600" y="4664650"/>
            <a:ext cx="3265920" cy="8871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sz="2500" b="1" dirty="0">
                <a:solidFill>
                  <a:srgbClr val="FF0000"/>
                </a:solidFill>
              </a:rPr>
              <a:t>ПЕШАЧКА  ПАТЕКА</a:t>
            </a:r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4320" y="1306218"/>
            <a:ext cx="2939040" cy="31020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7414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6481" y="1468954"/>
            <a:ext cx="2612160" cy="2776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53467"/>
            <a:ext cx="8226720" cy="1183804"/>
          </a:xfrm>
        </p:spPr>
        <p:txBody>
          <a:bodyPr lIns="82945" tIns="41473" rIns="82945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b="1" dirty="0" smtClean="0">
                <a:solidFill>
                  <a:srgbClr val="FF0000"/>
                </a:solidFill>
              </a:rPr>
              <a:t>СООБРАЌАЈНИ ЗНАЦИ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53760" y="4735217"/>
            <a:ext cx="3101760" cy="10498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sz="2500" b="1" dirty="0">
                <a:solidFill>
                  <a:srgbClr val="FF0000"/>
                </a:solidFill>
              </a:rPr>
              <a:t>ЗАБРАНЕТО ЗА ВЕЛОСИПЕДИ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061600" y="4664650"/>
            <a:ext cx="3265920" cy="8871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sz="2500" b="1" dirty="0">
                <a:solidFill>
                  <a:srgbClr val="FF0000"/>
                </a:solidFill>
              </a:rPr>
              <a:t>ВЕЛОСИПЕДСКА ПАТЕКА</a:t>
            </a:r>
          </a:p>
        </p:txBody>
      </p:sp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7441" y="1468954"/>
            <a:ext cx="3085920" cy="2776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390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5441" y="1484797"/>
            <a:ext cx="2923200" cy="29235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53467"/>
            <a:ext cx="8226720" cy="1183804"/>
          </a:xfrm>
        </p:spPr>
        <p:txBody>
          <a:bodyPr lIns="82945" tIns="41473" rIns="82945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b="1" dirty="0" smtClean="0">
                <a:solidFill>
                  <a:srgbClr val="FF0000"/>
                </a:solidFill>
              </a:rPr>
              <a:t>СООБРАЌАЈНИ ЗНАЦИ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3760" y="1795869"/>
            <a:ext cx="3265920" cy="2776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51201" y="1795869"/>
            <a:ext cx="2939040" cy="2776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16481" y="5062132"/>
            <a:ext cx="3101760" cy="4896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sz="2500" b="1" dirty="0">
                <a:solidFill>
                  <a:srgbClr val="FF0000"/>
                </a:solidFill>
              </a:rPr>
              <a:t>ДЕЦА НА ПАТОТ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040801" y="4828827"/>
            <a:ext cx="1959840" cy="8871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sz="2500" b="1" dirty="0">
                <a:solidFill>
                  <a:srgbClr val="FF0000"/>
                </a:solidFill>
              </a:rPr>
              <a:t>ПЕШАЧКИ ПРЕМИН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53467"/>
            <a:ext cx="8226720" cy="1183804"/>
          </a:xfrm>
        </p:spPr>
        <p:txBody>
          <a:bodyPr lIns="82945" tIns="41473" rIns="82945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b="1" dirty="0" smtClean="0">
                <a:solidFill>
                  <a:srgbClr val="FF0000"/>
                </a:solidFill>
              </a:rPr>
              <a:t>СООБРАЌАЈНИ ЗНАЦИ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26881" y="4501913"/>
            <a:ext cx="2449440" cy="8165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sz="2500" b="1" dirty="0">
                <a:solidFill>
                  <a:srgbClr val="FF0000"/>
                </a:solidFill>
              </a:rPr>
              <a:t>СЕМАФОР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265920" y="4408304"/>
            <a:ext cx="2776320" cy="4853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sz="2500" b="1" dirty="0">
                <a:solidFill>
                  <a:srgbClr val="FF0000"/>
                </a:solidFill>
              </a:rPr>
              <a:t>ПРУГА</a:t>
            </a:r>
          </a:p>
        </p:txBody>
      </p:sp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2160" y="1633131"/>
            <a:ext cx="2708640" cy="24496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9462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1440" y="1975888"/>
            <a:ext cx="1944000" cy="19442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9463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761" y="1605769"/>
            <a:ext cx="2717280" cy="24756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7346880" y="4245566"/>
            <a:ext cx="1224000" cy="4853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sz="2500" b="1" dirty="0">
                <a:solidFill>
                  <a:srgbClr val="FF0000"/>
                </a:solidFill>
              </a:rPr>
              <a:t>СТОП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53467"/>
            <a:ext cx="8226720" cy="1183804"/>
          </a:xfrm>
        </p:spPr>
        <p:txBody>
          <a:bodyPr lIns="82945" tIns="41473" rIns="82945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b="1" dirty="0" smtClean="0">
                <a:solidFill>
                  <a:srgbClr val="FF0000"/>
                </a:solidFill>
              </a:rPr>
              <a:t>СООБРАЌАЈНИ ЗНАЦИ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53760" y="4664650"/>
            <a:ext cx="3101760" cy="8871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sz="2500" b="1" dirty="0">
                <a:solidFill>
                  <a:srgbClr val="FF0000"/>
                </a:solidFill>
              </a:rPr>
              <a:t>ЗАБРАНЕТО ПАРКИРАЊЕ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061600" y="4664650"/>
            <a:ext cx="3265920" cy="8871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sz="2500" b="1" dirty="0">
                <a:solidFill>
                  <a:srgbClr val="FF0000"/>
                </a:solidFill>
              </a:rPr>
              <a:t>ПАРКИРАЛИШТЕ</a:t>
            </a:r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2320" y="1633131"/>
            <a:ext cx="2433600" cy="24496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9761" y="1960047"/>
            <a:ext cx="1944000" cy="19442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53467"/>
            <a:ext cx="8226720" cy="1183804"/>
          </a:xfrm>
        </p:spPr>
        <p:txBody>
          <a:bodyPr lIns="82945" tIns="41473" rIns="82945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b="1" dirty="0" smtClean="0">
                <a:solidFill>
                  <a:srgbClr val="FF0000"/>
                </a:solidFill>
              </a:rPr>
              <a:t>СООБРАЌАЈНИ ЗНАЦИ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0370" y="1468955"/>
            <a:ext cx="8618459" cy="4899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489600" y="3761675"/>
            <a:ext cx="8654399" cy="4838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mk-MK" sz="2500" b="1" dirty="0">
                <a:solidFill>
                  <a:srgbClr val="FF0000"/>
                </a:solidFill>
              </a:rPr>
              <a:t>ЗАБРАНА      </a:t>
            </a:r>
            <a:r>
              <a:rPr lang="mk-MK" sz="2500" b="1" dirty="0" smtClean="0">
                <a:solidFill>
                  <a:srgbClr val="FF0000"/>
                </a:solidFill>
              </a:rPr>
              <a:t>          ПРЕДУПРЕДУВАЊЕ         ИЗВЕСТУВАЊЕ</a:t>
            </a:r>
            <a:endParaRPr lang="mk-MK" sz="2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5072098"/>
          </a:xfrm>
        </p:spPr>
        <p:txBody>
          <a:bodyPr>
            <a:noAutofit/>
          </a:bodyPr>
          <a:lstStyle/>
          <a:p>
            <a:r>
              <a:rPr lang="mk-MK" sz="6000" dirty="0" smtClean="0">
                <a:solidFill>
                  <a:srgbClr val="FF0000"/>
                </a:solidFill>
              </a:rPr>
              <a:t/>
            </a:r>
            <a:br>
              <a:rPr lang="mk-MK" sz="6000" dirty="0" smtClean="0">
                <a:solidFill>
                  <a:srgbClr val="FF0000"/>
                </a:solidFill>
              </a:rPr>
            </a:br>
            <a:r>
              <a:rPr lang="mk-MK" sz="6000" dirty="0" smtClean="0">
                <a:solidFill>
                  <a:srgbClr val="FF0000"/>
                </a:solidFill>
              </a:rPr>
              <a:t/>
            </a:r>
            <a:br>
              <a:rPr lang="mk-MK" sz="6000" dirty="0" smtClean="0">
                <a:solidFill>
                  <a:srgbClr val="FF0000"/>
                </a:solidFill>
              </a:rPr>
            </a:br>
            <a:r>
              <a:rPr lang="mk-MK" sz="6000" dirty="0" smtClean="0">
                <a:solidFill>
                  <a:srgbClr val="FF0000"/>
                </a:solidFill>
              </a:rPr>
              <a:t/>
            </a:r>
            <a:br>
              <a:rPr lang="mk-MK" sz="6000" dirty="0" smtClean="0">
                <a:solidFill>
                  <a:srgbClr val="FF0000"/>
                </a:solidFill>
              </a:rPr>
            </a:br>
            <a:r>
              <a:rPr lang="mk-MK" sz="6000" dirty="0" smtClean="0">
                <a:solidFill>
                  <a:srgbClr val="FF0000"/>
                </a:solidFill>
              </a:rPr>
              <a:t/>
            </a:r>
            <a:br>
              <a:rPr lang="mk-MK" sz="6000" dirty="0" smtClean="0">
                <a:solidFill>
                  <a:srgbClr val="FF0000"/>
                </a:solidFill>
              </a:rPr>
            </a:br>
            <a:r>
              <a:rPr lang="mk-MK" sz="6000" dirty="0" smtClean="0">
                <a:solidFill>
                  <a:srgbClr val="FF0000"/>
                </a:solidFill>
              </a:rPr>
              <a:t/>
            </a:r>
            <a:br>
              <a:rPr lang="mk-MK" sz="6000" dirty="0" smtClean="0">
                <a:solidFill>
                  <a:srgbClr val="FF0000"/>
                </a:solidFill>
              </a:rPr>
            </a:br>
            <a:r>
              <a:rPr lang="mk-MK" sz="6000" dirty="0" smtClean="0">
                <a:solidFill>
                  <a:srgbClr val="FF0000"/>
                </a:solidFill>
              </a:rPr>
              <a:t>  Сообраќајните знаци </a:t>
            </a:r>
            <a:br>
              <a:rPr lang="mk-MK" sz="6000" dirty="0" smtClean="0">
                <a:solidFill>
                  <a:srgbClr val="FF0000"/>
                </a:solidFill>
              </a:rPr>
            </a:br>
            <a:r>
              <a:rPr lang="mk-MK" sz="6000" dirty="0" smtClean="0">
                <a:solidFill>
                  <a:srgbClr val="FF0000"/>
                </a:solidFill>
              </a:rPr>
              <a:t>  не зборуваат , а сепак </a:t>
            </a:r>
            <a:br>
              <a:rPr lang="mk-MK" sz="6000" dirty="0" smtClean="0">
                <a:solidFill>
                  <a:srgbClr val="FF0000"/>
                </a:solidFill>
              </a:rPr>
            </a:br>
            <a:r>
              <a:rPr lang="mk-MK" sz="6000" dirty="0" smtClean="0">
                <a:solidFill>
                  <a:srgbClr val="FF0000"/>
                </a:solidFill>
              </a:rPr>
              <a:t>  ни кажуваат како </a:t>
            </a:r>
            <a:br>
              <a:rPr lang="mk-MK" sz="6000" dirty="0" smtClean="0">
                <a:solidFill>
                  <a:srgbClr val="FF0000"/>
                </a:solidFill>
              </a:rPr>
            </a:br>
            <a:r>
              <a:rPr lang="mk-MK" sz="6000" dirty="0" smtClean="0">
                <a:solidFill>
                  <a:srgbClr val="FF0000"/>
                </a:solidFill>
              </a:rPr>
              <a:t>  безбедно да се движиме</a:t>
            </a:r>
            <a:br>
              <a:rPr lang="mk-MK" sz="6000" dirty="0" smtClean="0">
                <a:solidFill>
                  <a:srgbClr val="FF0000"/>
                </a:solidFill>
              </a:rPr>
            </a:br>
            <a:r>
              <a:rPr lang="mk-MK" sz="6000" dirty="0" smtClean="0">
                <a:solidFill>
                  <a:srgbClr val="FF0000"/>
                </a:solidFill>
              </a:rPr>
              <a:t>  по улица и пат !</a:t>
            </a:r>
            <a:endParaRPr lang="mk-MK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r>
              <a:rPr lang="mk-MK" sz="4800" dirty="0" smtClean="0">
                <a:solidFill>
                  <a:srgbClr val="00B050"/>
                </a:solidFill>
              </a:rPr>
              <a:t/>
            </a:r>
            <a:br>
              <a:rPr lang="mk-MK" sz="4800" dirty="0" smtClean="0">
                <a:solidFill>
                  <a:srgbClr val="00B050"/>
                </a:solidFill>
              </a:rPr>
            </a:br>
            <a:r>
              <a:rPr lang="mk-MK" dirty="0" smtClean="0">
                <a:solidFill>
                  <a:srgbClr val="00B050"/>
                </a:solidFill>
              </a:rPr>
              <a:t>Постојат три вида сообраќајни знаци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endParaRPr lang="mk-MK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643998" cy="5124472"/>
          </a:xfrm>
        </p:spPr>
        <p:txBody>
          <a:bodyPr>
            <a:noAutofit/>
          </a:bodyPr>
          <a:lstStyle/>
          <a:p>
            <a:r>
              <a:rPr lang="mk-MK" sz="3600" dirty="0" smtClean="0">
                <a:solidFill>
                  <a:srgbClr val="002060"/>
                </a:solidFill>
              </a:rPr>
              <a:t>Знаци за  изречни наредби </a:t>
            </a:r>
          </a:p>
          <a:p>
            <a:pPr>
              <a:buNone/>
            </a:pPr>
            <a:r>
              <a:rPr lang="mk-MK" sz="3600" dirty="0" smtClean="0">
                <a:solidFill>
                  <a:srgbClr val="002060"/>
                </a:solidFill>
              </a:rPr>
              <a:t> (тие се во форма на круг)</a:t>
            </a:r>
          </a:p>
          <a:p>
            <a:pPr>
              <a:buNone/>
            </a:pPr>
            <a:endParaRPr lang="mk-MK" sz="3600" dirty="0" smtClean="0">
              <a:solidFill>
                <a:srgbClr val="002060"/>
              </a:solidFill>
            </a:endParaRPr>
          </a:p>
          <a:p>
            <a:r>
              <a:rPr lang="mk-MK" sz="3600" dirty="0" smtClean="0">
                <a:solidFill>
                  <a:srgbClr val="7030A0"/>
                </a:solidFill>
              </a:rPr>
              <a:t>Знаци за опасност</a:t>
            </a:r>
          </a:p>
          <a:p>
            <a:pPr>
              <a:buNone/>
            </a:pPr>
            <a:r>
              <a:rPr lang="mk-MK" sz="3600" dirty="0" smtClean="0">
                <a:solidFill>
                  <a:srgbClr val="7030A0"/>
                </a:solidFill>
              </a:rPr>
              <a:t> (тие се во форма на триаголник)</a:t>
            </a:r>
          </a:p>
          <a:p>
            <a:pPr>
              <a:buNone/>
            </a:pPr>
            <a:endParaRPr lang="mk-MK" sz="3600" dirty="0" smtClean="0">
              <a:solidFill>
                <a:srgbClr val="7030A0"/>
              </a:solidFill>
            </a:endParaRPr>
          </a:p>
          <a:p>
            <a:r>
              <a:rPr lang="mk-MK" sz="3600" dirty="0" smtClean="0">
                <a:solidFill>
                  <a:srgbClr val="B71999"/>
                </a:solidFill>
              </a:rPr>
              <a:t>Знаци за известување(најчесто се во форма на квадрат или правоаголник)</a:t>
            </a:r>
            <a:endParaRPr lang="mk-MK" sz="3600" dirty="0">
              <a:solidFill>
                <a:srgbClr val="B71999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txBody>
          <a:bodyPr>
            <a:noAutofit/>
          </a:bodyPr>
          <a:lstStyle/>
          <a:p>
            <a:r>
              <a:rPr lang="mk-MK" sz="5400" dirty="0" smtClean="0">
                <a:solidFill>
                  <a:srgbClr val="FF0000"/>
                </a:solidFill>
              </a:rPr>
              <a:t>  Знаци за изречни наредби </a:t>
            </a:r>
            <a:endParaRPr lang="mk-MK" sz="5400" dirty="0">
              <a:solidFill>
                <a:srgbClr val="FF0000"/>
              </a:solidFill>
            </a:endParaRPr>
          </a:p>
        </p:txBody>
      </p:sp>
      <p:pic>
        <p:nvPicPr>
          <p:cNvPr id="3" name="irc_mi" descr="http://www.rsbsp.org.mk/imgs/soobrakjajni_znaci/tabla4_znaci_za_izrecni_naredbi.jpg"/>
          <p:cNvPicPr/>
          <p:nvPr/>
        </p:nvPicPr>
        <p:blipFill>
          <a:blip r:embed="rId2" cstate="print"/>
          <a:srcRect l="-978" t="6355" r="-6066" b="42185"/>
          <a:stretch>
            <a:fillRect/>
          </a:stretch>
        </p:blipFill>
        <p:spPr bwMode="auto">
          <a:xfrm>
            <a:off x="683568" y="1844824"/>
            <a:ext cx="8280920" cy="450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472518" cy="1143008"/>
          </a:xfrm>
        </p:spPr>
        <p:txBody>
          <a:bodyPr>
            <a:normAutofit fontScale="90000"/>
          </a:bodyPr>
          <a:lstStyle/>
          <a:p>
            <a:r>
              <a:rPr lang="mk-MK" dirty="0" smtClean="0">
                <a:solidFill>
                  <a:srgbClr val="00B050"/>
                </a:solidFill>
              </a:rPr>
              <a:t/>
            </a:r>
            <a:br>
              <a:rPr lang="mk-MK" dirty="0" smtClean="0">
                <a:solidFill>
                  <a:srgbClr val="00B050"/>
                </a:solidFill>
              </a:rPr>
            </a:br>
            <a:r>
              <a:rPr lang="mk-MK" dirty="0" smtClean="0">
                <a:solidFill>
                  <a:srgbClr val="00B050"/>
                </a:solidFill>
              </a:rPr>
              <a:t/>
            </a:r>
            <a:br>
              <a:rPr lang="mk-MK" dirty="0" smtClean="0">
                <a:solidFill>
                  <a:srgbClr val="00B050"/>
                </a:solidFill>
              </a:rPr>
            </a:br>
            <a:r>
              <a:rPr lang="mk-MK" dirty="0" smtClean="0">
                <a:solidFill>
                  <a:srgbClr val="00B050"/>
                </a:solidFill>
              </a:rPr>
              <a:t>      </a:t>
            </a:r>
            <a:br>
              <a:rPr lang="mk-MK" dirty="0" smtClean="0">
                <a:solidFill>
                  <a:srgbClr val="00B050"/>
                </a:solidFill>
              </a:rPr>
            </a:br>
            <a:r>
              <a:rPr lang="mk-MK" dirty="0" smtClean="0">
                <a:solidFill>
                  <a:srgbClr val="00B050"/>
                </a:solidFill>
              </a:rPr>
              <a:t/>
            </a:r>
            <a:br>
              <a:rPr lang="mk-MK" dirty="0" smtClean="0">
                <a:solidFill>
                  <a:srgbClr val="00B050"/>
                </a:solidFill>
              </a:rPr>
            </a:br>
            <a:r>
              <a:rPr lang="mk-MK" sz="6700" dirty="0" smtClean="0">
                <a:solidFill>
                  <a:srgbClr val="00B050"/>
                </a:solidFill>
              </a:rPr>
              <a:t>        Знаци за опасност </a:t>
            </a:r>
            <a:r>
              <a:rPr lang="mk-MK" dirty="0" smtClean="0"/>
              <a:t/>
            </a:r>
            <a:br>
              <a:rPr lang="mk-MK" dirty="0" smtClean="0"/>
            </a:br>
            <a:endParaRPr lang="mk-MK" dirty="0"/>
          </a:p>
        </p:txBody>
      </p:sp>
      <p:pic>
        <p:nvPicPr>
          <p:cNvPr id="3" name="irc_mi" descr="http://www.rsbsp.org.mk/imgs/soobrakjajni_znaci/tabla1_znaci_za_opasnost.jpg"/>
          <p:cNvPicPr/>
          <p:nvPr/>
        </p:nvPicPr>
        <p:blipFill>
          <a:blip r:embed="rId2" cstate="print"/>
          <a:srcRect t="5749" r="1745" b="37821"/>
          <a:stretch>
            <a:fillRect/>
          </a:stretch>
        </p:blipFill>
        <p:spPr bwMode="auto">
          <a:xfrm>
            <a:off x="683568" y="1484784"/>
            <a:ext cx="765405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Autofit/>
          </a:bodyPr>
          <a:lstStyle/>
          <a:p>
            <a:r>
              <a:rPr lang="mk-MK" sz="4400" dirty="0" smtClean="0">
                <a:solidFill>
                  <a:schemeClr val="accent1">
                    <a:lumMod val="75000"/>
                  </a:schemeClr>
                </a:solidFill>
              </a:rPr>
              <a:t>           </a:t>
            </a:r>
            <a:r>
              <a:rPr lang="mk-MK" sz="4800" dirty="0" smtClean="0">
                <a:solidFill>
                  <a:schemeClr val="accent1">
                    <a:lumMod val="75000"/>
                  </a:schemeClr>
                </a:solidFill>
              </a:rPr>
              <a:t>Знаци за известување</a:t>
            </a:r>
            <a:r>
              <a:rPr lang="mk-MK" sz="4800" dirty="0" smtClean="0"/>
              <a:t/>
            </a:r>
            <a:br>
              <a:rPr lang="mk-MK" sz="4800" dirty="0" smtClean="0"/>
            </a:br>
            <a:endParaRPr lang="mk-MK" sz="4800" dirty="0"/>
          </a:p>
        </p:txBody>
      </p:sp>
      <p:pic>
        <p:nvPicPr>
          <p:cNvPr id="3" name="irc_mi" descr="http://www.amdtetovo.com.mk/site/images/stories/avto-skola/znaci-za-izvestuvanje.jpg"/>
          <p:cNvPicPr/>
          <p:nvPr/>
        </p:nvPicPr>
        <p:blipFill>
          <a:blip r:embed="rId2" cstate="print"/>
          <a:srcRect t="8666" r="1726" b="27745"/>
          <a:stretch>
            <a:fillRect/>
          </a:stretch>
        </p:blipFill>
        <p:spPr bwMode="auto">
          <a:xfrm>
            <a:off x="971600" y="1268760"/>
            <a:ext cx="7344816" cy="4660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642194"/>
          </a:xfrm>
        </p:spPr>
        <p:txBody>
          <a:bodyPr>
            <a:normAutofit fontScale="90000"/>
          </a:bodyPr>
          <a:lstStyle/>
          <a:p>
            <a:r>
              <a:rPr lang="mk-MK" dirty="0" smtClean="0">
                <a:solidFill>
                  <a:schemeClr val="tx1"/>
                </a:solidFill>
              </a:rPr>
              <a:t>  Семафорот е светлосен сообраќаен знак</a:t>
            </a:r>
            <a:r>
              <a:rPr lang="mk-MK" dirty="0" smtClean="0">
                <a:solidFill>
                  <a:srgbClr val="FF0000"/>
                </a:solidFill>
              </a:rPr>
              <a:t/>
            </a:r>
            <a:br>
              <a:rPr lang="mk-MK" dirty="0" smtClean="0">
                <a:solidFill>
                  <a:srgbClr val="FF0000"/>
                </a:solidFill>
              </a:rPr>
            </a:br>
            <a:endParaRPr lang="mk-MK" dirty="0">
              <a:solidFill>
                <a:srgbClr val="FF0000"/>
              </a:solidFill>
            </a:endParaRPr>
          </a:p>
        </p:txBody>
      </p:sp>
      <p:sp>
        <p:nvSpPr>
          <p:cNvPr id="1026" name="AutoShape 2" descr="data:image/jpeg;base64,/9j/4AAQSkZJRgABAQAAAQABAAD/2wCEAAkGBxMSEhUUEhIVFRQUFRcVFxUUFBcVFBUUFBYWFhUVFxUYHCggGBonHRQUITEiJSkrLi4uFx8zODMsNygtLi4BCgoKDg0OGhAQGCsgHCIsLCw0NCwrLCwrLC0sLCwsLywtLCwsLCwsLCwsLCwsLzAsLCwsKywsLCwsLCwsLCssN//AABEIALgAoAMBIgACEQEDEQH/xAAcAAABBAMBAAAAAAAAAAAAAAAABAUGBwEDCAL/xABEEAABAwIBBgkKBQMCBwAAAAABAAIDBBEFBhIhMUFRBzJTYXFykbHRExQXIjRSgZKTwUJUYqHSFRYkI4JDY4Oy4fDx/8QAGwEBAAIDAQEAAAAAAAAAAAAAAAECAwQFBgf/xAAkEQACAwABBAICAwAAAAAAAAAAAQIDEQQSITFRBUEycRMiM//aAAwDAQACEQMRAD8AvBCEIAQhCAEIQgBF0FQrhKy9jwuIeqJKiUHyceoWGt7zsaP3QEzfIALkgAayTYD4plqMsKBhs6rhvuDw7uXLWUOV1VXPzqqZzxsjBzYm9DBo+JWzDagC1rW/ZAdSU+VdE/i1MZ+Nu9O0UzXC7XBw3tII/Zc74NVtOtTjBpg2xY8sO9pt2jagLTQmDBMc8o7ycls/8Lhqd8NhT9dAZQhCAEIQgBCEIAQtFbMWRveNJaxzrHV6oJ+yrRvCfUWH+PF8z0BaSFV3pNn5CL5nI9Js/IRfM5RoLRSLGMVhpYnSzyNjjbrc7n1DnKrv0mz8hF8zlCOEjLiSvhjidHG1rZmvzmkkkhrht2aSpBIss+GUwztbQiGaIsBLnteCH3NxrGyyrrKmpnxKc1MwAc5rWgMPqBrdQF+1Rms446vilVJxG9CA2f0A/q7WrbDg7m6s7tC8MaSbBKmUJ2kqspxj5ZlqosteVxb/AEKKeOVmofuE5QYvUs1Nb8f/AKmc0J2EpLJGW6wVWM4vwy13Gtp/0i0S2LKera5rgxl2kOHS09KsbJ/hHe8F9UI442gl7mhxzR2nmVEqZMH+FUdT7tVzAX7gOPU9YwvppRI0GxtoIPODpTmFQXBjjzqNr3NY13lGtBziRbMc87Osp23hBk5GP5nJoLCQq/HCDJyMfzOWfSA/kWfMVOgn6FAxl6/kmfMVLMErzPC2QgAuvoGrQbIBTXxZ8T2jW5jm9oIXPjRbQdY0HmI0FdFKrOELJh0b3VETbxuJMgH4HHW63unWgITdYJWHGwuToCbKqpLtA0N71UHqqqs7QNXembGOKzrjuKcE34xxWdcdxUoDHWcYdXxSqjbdjd9klrOOOr4pVRO0RjeQEk8Wl4R65KK+3g9U8IaEspoc91knS3C3gPXHlNzlrPo/H40eNSoVoklDgYI1JsxzBRZS7CsTaG7NSaMerWuvZZvxWo576rpOuxamVpNHmmxUvZ7FP1P4qK4k7/UtvAP2UrZ7FP1P4roQl1RTPGcqn+G6VfpjfgsubG3o+5Tl52o/BLmxM+PeVkVikwD952tjKtMDalbmVKkEhjrFc+RsZbRw31lud8xJVTZA5NurpM5wIp2EZ7tjzyY7NO66vNjQAANAGgdA1KQZXl7ARYgEHRY6rbl6QgKmy+yAe281IC6PSXQDW3eWbxzKshzc/wALLqayqThdyZZGW1cTc3OdmStA0Zx0teN1yCCoBWqb8Y4rOuO4pwTfjHFZ1x3FEBjrOOOr4rdEbMY73SCtNZxx1fFKaUeo3oR+i0JdMlJfQ+xvuF7BTZRzZug6tnQl7ZAVybanB4z6HwefXyK00+/2Loq94C8TVDnaz8EnBC0VVUGizdLu5VjFzeIzXX08eDsm0hBWOzpXfpAb8b3Kl7PYp+p/FQtosprH7FUdTwXWjHpikfOuRc7rZWP7ekVq32hj+PeUhFQt+LutDF8e9MwmUmEdfOVYfB5wfS12bNPnRUusbJJh+j3W/q7N6a+BnJZlfVPfMM6GmDXFp1Pe8nMB5hmk2XSbGgCwFgNAtqA3DmVgaaKijhY2ONgYxgs1rRYAJQhCAELzLIGgucbAAkk6gBrKaP7sofzcP1GoB5TXlJgjK2B0EjnNa4g3bbOBabi19C1f3XQ/m4fqNR/ddD+bh+o1ARX0SUvLz9rP4qGcKeQsVDSxzRSSv/12Ndn5ua1rg71iQBbTYad6t3+7KH83D9RqhnCplrGyjDaSeGR8srY3AFshbG4OLnBp0bANO9Ac9VRu8dXxW6mnaGNBcNW9ZxeqdJIC8gkMtoa1o36mgJVTTMLWkwsvZAaPOG++O1bGVrR+Idq3+Vj5Bizns5Birm+S0Zyi9i8NDq5vvDtWs1DfeHalmczkGLHlI+QYijnhEzslPvJt/sR+cM94dqm0bh5jOdmZe+z8Kihkj5Bil9E7ydHMWWBa0kaARe4/CdCFDdkBkNDizHCaSVjYQ0tdFm2LnlwLSXNI0Bo7VLvQNQ/martj/gtnA3lGTDJHO+NrW5rmEhrCS4vDhoAB1N2bVY/9Yp+Wj+YKwGTITIiHCmSthkkf5VzXOMmbcZoIAGaBo0lSlIP61T8vH84Wf6zT8tH8wQC5CRf1eDlmfMEphma8ZzSHNOojSCgE2OD/ABp7cjJ/2FcyRD1R0DuXU0rAQQdRFj0HWucMp8EdRVD4XagSWH3oyfVI7jzhANaEIUaATfjHFZ1x3FOCb8Y4rOuO4qQMdZxx1fFKqPiN6ElrOOOr4pdhURf5No1uIaOkmyiTSWslIkeS+TDqr1nHNjB0uI0k+60bTzqwqHAKePQ2Fpttf67v3SykpmxMbGweq0Zo595+JSyjGleL5nyFvIsaUsidKFMYL2xLJk3BIPWhZ8Ghv7hQXK7IcwtMsF3MGlzTxmc9/wATe5XRSRAhIsRYP/efWtii63j5NSbXopKKn2w5sKmcfsU/U8EyZXUAgqnxt4uhzeq7SB8NI+Ce2exT9T7tXqa7FZBTXho0GseCfJyXNjGnZ9ynrz1RbD5c2JvQe8pT54rkD/56tjK1RrzpbmVKnQSVtZzq2MjHXo4zzHvKpHDo3zSNijF3vNgOff0AXPwV/wCFUQhhjiBvmNDb7ztPbdAK0xZWZNRV0OY/1Xt0xyAXLHfcbwn1YKA5sx7BJqOXyUzbH8LhxXje07ehNy6UxzBYauIxTMDm7PeafeadhVEZYZMSYfMGOOcx9zHJa2cBa4I2OFwoAxJvxjis647inBN+McVnXHcUQGOs4w6vinPJ6TNmpXHUJWX+Nx902VnHHV8UogbeNumxsCDuI1FVnHqi17CL5jdcArax9io1ktjgniBOhw0PG46uw71ImkHavn99MqZuMljR2ISUlqHOHELBaamszkjK01lUyKN0kjrMYLk/Yc6KyyeQRHSl3K14SJL1oA2QtB6STZLo/YqjqeCimJVrp5pJnCxkdcD3WjQ1vwClbPYqjqeC91xanVTGD+kcux7JsjcsubFH8e8pN50vOJyWii/3JtE6zlB2FUl2FxS1EjYoWF8jjoaNGrWSdgG0pDkvgs1fUMp4LZztJceKxg1vdzLpjI3JCnw6LMhGc9wGfM4DPkI37m7gFOAR5B5FtoGZzyJKh4Ge/Y0e4zcN522UuQAhSAQhCAFD+FDCX1FERFGZJGSMc1rRd3uu0dBUwWLIDnP+1K78nN8iZ8p8EqYI43TQSRtMrW5z22FyHaOnQV1KoHwx01O+g/yJjFmytdGWtzy6UAhrMzRnXBdtCA5rrOOOr4pTScRvQteKRsbIAyQvGbpJj8nbmzc53bdKIaB2aM2aO1tCAUUdW+F2ex1jq5iNxG1S2gy4sP8AUZp/SfsVDfMJOWjWfMX8vGtW/h03/mi8LJQ8MnsuX7APVjc47LuAF/3UTx3HZqtw8ofVHFY3ig7+c9KbvMH8tGseYP5aNUo+PoofVCPctK6cljZ5Uyb7FP1Pu1Q/zCTlo1MaFl6KYSOzfUs5zW59tI0htxftW4zERs4BU1kcYpoXylgJcGC5aHGzb9Nj2LX6PsU/IzfKPFXVwJUsDYZXRzOkkOa14LPJhrQX5lm5xvcl2m6s1AVJwD5Lz0gqpKqB0UjzG1ueLEsGc42+JHYrass2QpAIQhAJcVmLIJXt4zI3uHS1pI7lSTOEvELD/Uj0gf8ADCvCvg8pE9nvsc35gQuYnQuYSxws5hLSDsLdBHaEBLvSViHKM+mEekrEOUZ9MKIIQEv9JWIcoz6YUey2yvqqyGOOd7XMEzXgBgb6wDraR0lIU34xxWdcdxQDHV8cdXxSqk4jehJazjjq+KVUQ9VvQgFMMJebAXKeafJ5x4zgObWU7YTQiJo0esRcndzJyp4s4gLnW8t7kDg8r5aSl01eF9kakyaP4XA9oTRV0TozZw7VcNHhII/8Jqx7B2uaQ4dB3FIcmW/2K0fJ2xa/l7oqpTOP2Ko6n3aolWQeTeWnWDZSxnsVR1P4rf3TvxkpLUOPBzjrqVjizW9rb6L6Gl3ipe/Luo2FvyhVbhMubG3o+5TgKvnUklhf3xVe8z5Ag5cVPvN+QKAedc6POlILCbltU+835Ap1k7WOmgZI+xc697Cw0EjUqJjqrbVeOSNM6Okha4WObnEbs437igHgqr+E/Itz3Grp23NrzRgaXf8AMbvNhpCtBYKA5aBWVb2XfB4Ji6ekAbLrdFqbIdpafwu71UcsZaS1wLXNNiCLEEbCFAPKb8Y4rOuO4pwTfjHFZ1x3FEBjrOOOr4pbhZ0wg6i5o/e/2SKs4w6vit9M7NYxw1sId2HSofhlZx2LSLIBW6llzXXSChnDmi3N++lKVwmsZ4mcXFsmFBigATfi1aHfFMLZCNRWCbqXJtYHNtYRHKfRUaPxMa797J/Z7FP1P4qMY1UeUqHuGptmDntr/dSdnsU/U/iuzVvQtPYcSLjTFP0MDH2hZ8e8ry2qSetktDHz3Te2ZXNgfPOudehU86YzUW2q3ODvgxdJm1Fe0tZoLKc8Z23Ol3D9PapwHvg2yRdVObUTi1O03YCNMzht6gO3b33O1eY2AAAAAAWAAsABstuXtSAQhCAFWPDJgbMxlW0APDhHJ+pruKTzgi3QVZyQ4xhUVVEYpm5zHEEi5GlpuNI50BzQm/GOKzrjuK6I9HGHcifqP8VCuFfIaGCjbLSQOzo5mF5DnPIis4E5p5y3UgKQrOP/ALfFKqTiN6EmrgQ8XBBzdoI371mnrGBoBOkDcmAfMLrzH6p4uzm5uhSSmr2uHgoJ56zf+y9Nr2jaewrVt4ym9XY53J+OrufUnjLCNQ3Xe3SmbFscABZEbk637httvPOou7EWnWT2FePPWbz2FUr4cYvX3MdHxNcJdU3pvAtoUzZ7FUdT+KgvnrN57CpzTPD6Gct0gs0WF9o2Lcw6pEMWv5GK36kzOcQrs4JslI6uN76mFxjaGtjJzm+sS7Ptv0ZqnE/BXhb9Lqa//Uf4pgKw4BsnWVNRJUSgObTBmYCLjyr84hxHMG6OldBhM2TOS1Lh7XtpY/JtkIc71i65AsNfNdPSkAhCEAIQhACEIRgFiyEKARTKrg8o8QlbNUCQvawMGZIWjNBJ1DpTWOCDDd031nLKFIM+iLDt031XI9EWHbpvqlCEAeiHDt031nI9EOHbpvquWUIDB4IcO3TfVKe8DyKpaRwdCH3GrOeXbLLCEBI7LKEKACEIQAhCFI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028" name="AutoShape 4" descr="data:image/jpeg;base64,/9j/4AAQSkZJRgABAQAAAQABAAD/2wCEAAkGBxMSEhUUEhIVFRQUFRcVFxUUFBcVFBUUFBYWFhUVFxUYHCggGBonHRQUITEiJSkrLi4uFx8zODMsNygtLi4BCgoKDg0OGhAQGCsgHCIsLCw0NCwrLCwrLC0sLCwsLywtLCwsLCwsLCwsLCwsLzAsLCwsKywsLCwsLCwsLCssN//AABEIALgAoAMBIgACEQEDEQH/xAAcAAABBAMBAAAAAAAAAAAAAAAABAUGBwEDCAL/xABEEAABAwIBBgkKBQMCBwAAAAABAAIDBBEFBhIhMUFRBzJTYXFykbHRExQXIjRSgZKTwUJUYqHSFRYkI4JDY4Oy4fDx/8QAGwEBAAIDAQEAAAAAAAAAAAAAAAECAwQFBgf/xAAkEQACAwABBAICAwAAAAAAAAAAAQIDEQQSITFRBUEycRMiM//aAAwDAQACEQMRAD8AvBCEIAQhCAEIQgBF0FQrhKy9jwuIeqJKiUHyceoWGt7zsaP3QEzfIALkgAayTYD4plqMsKBhs6rhvuDw7uXLWUOV1VXPzqqZzxsjBzYm9DBo+JWzDagC1rW/ZAdSU+VdE/i1MZ+Nu9O0UzXC7XBw3tII/Zc74NVtOtTjBpg2xY8sO9pt2jagLTQmDBMc8o7ycls/8Lhqd8NhT9dAZQhCAEIQgBCEIAQtFbMWRveNJaxzrHV6oJ+yrRvCfUWH+PF8z0BaSFV3pNn5CL5nI9Js/IRfM5RoLRSLGMVhpYnSzyNjjbrc7n1DnKrv0mz8hF8zlCOEjLiSvhjidHG1rZmvzmkkkhrht2aSpBIss+GUwztbQiGaIsBLnteCH3NxrGyyrrKmpnxKc1MwAc5rWgMPqBrdQF+1Rms446vilVJxG9CA2f0A/q7WrbDg7m6s7tC8MaSbBKmUJ2kqspxj5ZlqosteVxb/AEKKeOVmofuE5QYvUs1Nb8f/AKmc0J2EpLJGW6wVWM4vwy13Gtp/0i0S2LKera5rgxl2kOHS09KsbJ/hHe8F9UI442gl7mhxzR2nmVEqZMH+FUdT7tVzAX7gOPU9YwvppRI0GxtoIPODpTmFQXBjjzqNr3NY13lGtBziRbMc87Osp23hBk5GP5nJoLCQq/HCDJyMfzOWfSA/kWfMVOgn6FAxl6/kmfMVLMErzPC2QgAuvoGrQbIBTXxZ8T2jW5jm9oIXPjRbQdY0HmI0FdFKrOELJh0b3VETbxuJMgH4HHW63unWgITdYJWHGwuToCbKqpLtA0N71UHqqqs7QNXembGOKzrjuKcE34xxWdcdxUoDHWcYdXxSqjbdjd9klrOOOr4pVRO0RjeQEk8Wl4R65KK+3g9U8IaEspoc91knS3C3gPXHlNzlrPo/H40eNSoVoklDgYI1JsxzBRZS7CsTaG7NSaMerWuvZZvxWo576rpOuxamVpNHmmxUvZ7FP1P4qK4k7/UtvAP2UrZ7FP1P4roQl1RTPGcqn+G6VfpjfgsubG3o+5Tl52o/BLmxM+PeVkVikwD952tjKtMDalbmVKkEhjrFc+RsZbRw31lud8xJVTZA5NurpM5wIp2EZ7tjzyY7NO66vNjQAANAGgdA1KQZXl7ARYgEHRY6rbl6QgKmy+yAe281IC6PSXQDW3eWbxzKshzc/wALLqayqThdyZZGW1cTc3OdmStA0Zx0teN1yCCoBWqb8Y4rOuO4pwTfjHFZ1x3FEBjrOOOr4rdEbMY73SCtNZxx1fFKaUeo3oR+i0JdMlJfQ+xvuF7BTZRzZug6tnQl7ZAVybanB4z6HwefXyK00+/2Loq94C8TVDnaz8EnBC0VVUGizdLu5VjFzeIzXX08eDsm0hBWOzpXfpAb8b3Kl7PYp+p/FQtosprH7FUdTwXWjHpikfOuRc7rZWP7ekVq32hj+PeUhFQt+LutDF8e9MwmUmEdfOVYfB5wfS12bNPnRUusbJJh+j3W/q7N6a+BnJZlfVPfMM6GmDXFp1Pe8nMB5hmk2XSbGgCwFgNAtqA3DmVgaaKijhY2ONgYxgs1rRYAJQhCAELzLIGgucbAAkk6gBrKaP7sofzcP1GoB5TXlJgjK2B0EjnNa4g3bbOBabi19C1f3XQ/m4fqNR/ddD+bh+o1ARX0SUvLz9rP4qGcKeQsVDSxzRSSv/12Ndn5ua1rg71iQBbTYad6t3+7KH83D9RqhnCplrGyjDaSeGR8srY3AFshbG4OLnBp0bANO9Ac9VRu8dXxW6mnaGNBcNW9ZxeqdJIC8gkMtoa1o36mgJVTTMLWkwsvZAaPOG++O1bGVrR+Idq3+Vj5Bizns5Birm+S0Zyi9i8NDq5vvDtWs1DfeHalmczkGLHlI+QYijnhEzslPvJt/sR+cM94dqm0bh5jOdmZe+z8Kihkj5Bil9E7ydHMWWBa0kaARe4/CdCFDdkBkNDizHCaSVjYQ0tdFm2LnlwLSXNI0Bo7VLvQNQ/martj/gtnA3lGTDJHO+NrW5rmEhrCS4vDhoAB1N2bVY/9Yp+Wj+YKwGTITIiHCmSthkkf5VzXOMmbcZoIAGaBo0lSlIP61T8vH84Wf6zT8tH8wQC5CRf1eDlmfMEphma8ZzSHNOojSCgE2OD/ABp7cjJ/2FcyRD1R0DuXU0rAQQdRFj0HWucMp8EdRVD4XagSWH3oyfVI7jzhANaEIUaATfjHFZ1x3FOCb8Y4rOuO4qQMdZxx1fFKqPiN6ElrOOOr4pdhURf5No1uIaOkmyiTSWslIkeS+TDqr1nHNjB0uI0k+60bTzqwqHAKePQ2Fpttf67v3SykpmxMbGweq0Zo595+JSyjGleL5nyFvIsaUsidKFMYL2xLJk3BIPWhZ8Ghv7hQXK7IcwtMsF3MGlzTxmc9/wATe5XRSRAhIsRYP/efWtii63j5NSbXopKKn2w5sKmcfsU/U8EyZXUAgqnxt4uhzeq7SB8NI+Ce2exT9T7tXqa7FZBTXho0GseCfJyXNjGnZ9ynrz1RbD5c2JvQe8pT54rkD/56tjK1RrzpbmVKnQSVtZzq2MjHXo4zzHvKpHDo3zSNijF3vNgOff0AXPwV/wCFUQhhjiBvmNDb7ztPbdAK0xZWZNRV0OY/1Xt0xyAXLHfcbwn1YKA5sx7BJqOXyUzbH8LhxXje07ehNy6UxzBYauIxTMDm7PeafeadhVEZYZMSYfMGOOcx9zHJa2cBa4I2OFwoAxJvxjis647inBN+McVnXHcUQGOs4w6vinPJ6TNmpXHUJWX+Nx902VnHHV8UogbeNumxsCDuI1FVnHqi17CL5jdcArax9io1ktjgniBOhw0PG46uw71ImkHavn99MqZuMljR2ISUlqHOHELBaamszkjK01lUyKN0kjrMYLk/Yc6KyyeQRHSl3K14SJL1oA2QtB6STZLo/YqjqeCimJVrp5pJnCxkdcD3WjQ1vwClbPYqjqeC91xanVTGD+kcux7JsjcsubFH8e8pN50vOJyWii/3JtE6zlB2FUl2FxS1EjYoWF8jjoaNGrWSdgG0pDkvgs1fUMp4LZztJceKxg1vdzLpjI3JCnw6LMhGc9wGfM4DPkI37m7gFOAR5B5FtoGZzyJKh4Ge/Y0e4zcN522UuQAhSAQhCAFD+FDCX1FERFGZJGSMc1rRd3uu0dBUwWLIDnP+1K78nN8iZ8p8EqYI43TQSRtMrW5z22FyHaOnQV1KoHwx01O+g/yJjFmytdGWtzy6UAhrMzRnXBdtCA5rrOOOr4pTScRvQteKRsbIAyQvGbpJj8nbmzc53bdKIaB2aM2aO1tCAUUdW+F2ex1jq5iNxG1S2gy4sP8AUZp/SfsVDfMJOWjWfMX8vGtW/h03/mi8LJQ8MnsuX7APVjc47LuAF/3UTx3HZqtw8ofVHFY3ig7+c9KbvMH8tGseYP5aNUo+PoofVCPctK6cljZ5Uyb7FP1Pu1Q/zCTlo1MaFl6KYSOzfUs5zW59tI0htxftW4zERs4BU1kcYpoXylgJcGC5aHGzb9Nj2LX6PsU/IzfKPFXVwJUsDYZXRzOkkOa14LPJhrQX5lm5xvcl2m6s1AVJwD5Lz0gqpKqB0UjzG1ueLEsGc42+JHYrass2QpAIQhAJcVmLIJXt4zI3uHS1pI7lSTOEvELD/Uj0gf8ADCvCvg8pE9nvsc35gQuYnQuYSxws5hLSDsLdBHaEBLvSViHKM+mEekrEOUZ9MKIIQEv9JWIcoz6YUey2yvqqyGOOd7XMEzXgBgb6wDraR0lIU34xxWdcdxQDHV8cdXxSqk4jehJazjjq+KVUQ9VvQgFMMJebAXKeafJ5x4zgObWU7YTQiJo0esRcndzJyp4s4gLnW8t7kDg8r5aSl01eF9kakyaP4XA9oTRV0TozZw7VcNHhII/8Jqx7B2uaQ4dB3FIcmW/2K0fJ2xa/l7oqpTOP2Ko6n3aolWQeTeWnWDZSxnsVR1P4rf3TvxkpLUOPBzjrqVjizW9rb6L6Gl3ipe/Luo2FvyhVbhMubG3o+5TgKvnUklhf3xVe8z5Ag5cVPvN+QKAedc6POlILCbltU+835Ap1k7WOmgZI+xc697Cw0EjUqJjqrbVeOSNM6Okha4WObnEbs437igHgqr+E/Itz3Grp23NrzRgaXf8AMbvNhpCtBYKA5aBWVb2XfB4Ji6ekAbLrdFqbIdpafwu71UcsZaS1wLXNNiCLEEbCFAPKb8Y4rOuO4pwTfjHFZ1x3FEBjrOOOr4pbhZ0wg6i5o/e/2SKs4w6vit9M7NYxw1sId2HSofhlZx2LSLIBW6llzXXSChnDmi3N++lKVwmsZ4mcXFsmFBigATfi1aHfFMLZCNRWCbqXJtYHNtYRHKfRUaPxMa797J/Z7FP1P4qMY1UeUqHuGptmDntr/dSdnsU/U/iuzVvQtPYcSLjTFP0MDH2hZ8e8ry2qSetktDHz3Te2ZXNgfPOudehU86YzUW2q3ODvgxdJm1Fe0tZoLKc8Z23Ol3D9PapwHvg2yRdVObUTi1O03YCNMzht6gO3b33O1eY2AAAAAAWAAsABstuXtSAQhCAFWPDJgbMxlW0APDhHJ+pruKTzgi3QVZyQ4xhUVVEYpm5zHEEi5GlpuNI50BzQm/GOKzrjuK6I9HGHcifqP8VCuFfIaGCjbLSQOzo5mF5DnPIis4E5p5y3UgKQrOP/ALfFKqTiN6EmrgQ8XBBzdoI371mnrGBoBOkDcmAfMLrzH6p4uzm5uhSSmr2uHgoJ56zf+y9Nr2jaewrVt4ym9XY53J+OrufUnjLCNQ3Xe3SmbFscABZEbk637httvPOou7EWnWT2FePPWbz2FUr4cYvX3MdHxNcJdU3pvAtoUzZ7FUdT+KgvnrN57CpzTPD6Gct0gs0WF9o2Lcw6pEMWv5GK36kzOcQrs4JslI6uN76mFxjaGtjJzm+sS7Ptv0ZqnE/BXhb9Lqa//Uf4pgKw4BsnWVNRJUSgObTBmYCLjyr84hxHMG6OldBhM2TOS1Lh7XtpY/JtkIc71i65AsNfNdPSkAhCEAIQhACEIRgFiyEKARTKrg8o8QlbNUCQvawMGZIWjNBJ1DpTWOCDDd031nLKFIM+iLDt031XI9EWHbpvqlCEAeiHDt031nI9EOHbpvquWUIDB4IcO3TfVKe8DyKpaRwdCH3GrOeXbLLCEBI7LKEKACEIQAhCFI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1030" name="Picture 6" descr="http://www.bajkom.com/img/semafo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00808"/>
            <a:ext cx="2592288" cy="3638298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 flipV="1">
            <a:off x="3131840" y="1700808"/>
            <a:ext cx="201622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20072" y="3284984"/>
            <a:ext cx="363820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mk-MK" sz="3200" b="1" dirty="0" smtClean="0"/>
              <a:t>    Подготви се !!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20072" y="1556792"/>
            <a:ext cx="3566770" cy="58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mk-MK" sz="3200" b="1" dirty="0" smtClean="0"/>
              <a:t>Стој ,   застани !!!</a:t>
            </a:r>
            <a:endParaRPr lang="mk-MK" sz="3200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059832" y="3501008"/>
            <a:ext cx="208823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059832" y="4725144"/>
            <a:ext cx="21602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92080" y="4941168"/>
            <a:ext cx="3637638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mk-MK" sz="2800" b="1" dirty="0" smtClean="0"/>
              <a:t>Помини ја улицата !</a:t>
            </a:r>
            <a:endParaRPr lang="mk-MK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796908"/>
          </a:xfrm>
        </p:spPr>
        <p:txBody>
          <a:bodyPr>
            <a:normAutofit/>
          </a:bodyPr>
          <a:lstStyle/>
          <a:p>
            <a:r>
              <a:rPr lang="mk-MK" dirty="0" smtClean="0"/>
              <a:t>    ПЕСНИЧКА ЗА СЕМАФОРОТ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158" y="1142984"/>
            <a:ext cx="8501122" cy="5715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"/>
            <a:ext cx="9144000" cy="698652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mk-MK" sz="1200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mk-MK" sz="1200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mk-MK" sz="1200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mk-MK" sz="12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Semafor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so tri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boi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                                                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dewe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-no}e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nas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ne ~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uva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,                                        </a:t>
            </a:r>
            <a:endParaRPr lang="mk-MK" sz="2800" b="1" dirty="0" smtClean="0">
              <a:latin typeface="MAC C Times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da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vrne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da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vee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                                                   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duri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vo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no}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ta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gluva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.                                        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Crvenoto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koga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sveti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,                      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baba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toa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go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znae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,                            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opasno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e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da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se mine,                         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treba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da se ~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eka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trae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!                                            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Na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`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oltoto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podgotvi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se                                     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vo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denot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ubav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son~ev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zlat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              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{tom se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javi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zelenoto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,                                           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aj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pomini-sre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}en pat!                       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      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1429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                </a:t>
            </a:r>
            <a:r>
              <a:rPr lang="mk-MK" sz="4000" b="1" dirty="0" smtClean="0"/>
              <a:t>П Е С Н А  ЗА  С Е М А Ф О Р О Т  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04"/>
            <a:ext cx="8929718" cy="5429288"/>
          </a:xfrm>
        </p:spPr>
        <p:txBody>
          <a:bodyPr>
            <a:noAutofit/>
          </a:bodyPr>
          <a:lstStyle/>
          <a:p>
            <a:r>
              <a:rPr lang="mk-MK" sz="6000" dirty="0" smtClean="0">
                <a:solidFill>
                  <a:srgbClr val="C00E1B"/>
                </a:solidFill>
              </a:rPr>
              <a:t/>
            </a:r>
            <a:br>
              <a:rPr lang="mk-MK" sz="6000" dirty="0" smtClean="0">
                <a:solidFill>
                  <a:srgbClr val="C00E1B"/>
                </a:solidFill>
              </a:rPr>
            </a:br>
            <a:r>
              <a:rPr lang="mk-MK" sz="6000" dirty="0" smtClean="0">
                <a:solidFill>
                  <a:srgbClr val="C00E1B"/>
                </a:solidFill>
              </a:rPr>
              <a:t/>
            </a:r>
            <a:br>
              <a:rPr lang="mk-MK" sz="6000" dirty="0" smtClean="0">
                <a:solidFill>
                  <a:srgbClr val="C00E1B"/>
                </a:solidFill>
              </a:rPr>
            </a:br>
            <a:r>
              <a:rPr lang="mk-MK" sz="6000" dirty="0" smtClean="0">
                <a:solidFill>
                  <a:srgbClr val="C00E1B"/>
                </a:solidFill>
              </a:rPr>
              <a:t/>
            </a:r>
            <a:br>
              <a:rPr lang="mk-MK" sz="6000" dirty="0" smtClean="0">
                <a:solidFill>
                  <a:srgbClr val="C00E1B"/>
                </a:solidFill>
              </a:rPr>
            </a:br>
            <a:r>
              <a:rPr lang="mk-MK" sz="6000" dirty="0" smtClean="0">
                <a:solidFill>
                  <a:srgbClr val="C00E1B"/>
                </a:solidFill>
              </a:rPr>
              <a:t/>
            </a:r>
            <a:br>
              <a:rPr lang="mk-MK" sz="6000" dirty="0" smtClean="0">
                <a:solidFill>
                  <a:srgbClr val="C00E1B"/>
                </a:solidFill>
              </a:rPr>
            </a:br>
            <a:r>
              <a:rPr lang="mk-MK" sz="6000" dirty="0" smtClean="0">
                <a:solidFill>
                  <a:srgbClr val="C00E1B"/>
                </a:solidFill>
              </a:rPr>
              <a:t/>
            </a:r>
            <a:br>
              <a:rPr lang="mk-MK" sz="6000" dirty="0" smtClean="0">
                <a:solidFill>
                  <a:srgbClr val="C00E1B"/>
                </a:solidFill>
              </a:rPr>
            </a:br>
            <a:r>
              <a:rPr lang="mk-MK" sz="6000" dirty="0" smtClean="0">
                <a:solidFill>
                  <a:srgbClr val="C00E1B"/>
                </a:solidFill>
              </a:rPr>
              <a:t/>
            </a:r>
            <a:br>
              <a:rPr lang="mk-MK" sz="6000" dirty="0" smtClean="0">
                <a:solidFill>
                  <a:srgbClr val="C00E1B"/>
                </a:solidFill>
              </a:rPr>
            </a:br>
            <a:r>
              <a:rPr lang="mk-MK" sz="6000" dirty="0" smtClean="0">
                <a:solidFill>
                  <a:srgbClr val="C00E1B"/>
                </a:solidFill>
              </a:rPr>
              <a:t/>
            </a:r>
            <a:br>
              <a:rPr lang="mk-MK" sz="6000" dirty="0" smtClean="0">
                <a:solidFill>
                  <a:srgbClr val="C00E1B"/>
                </a:solidFill>
              </a:rPr>
            </a:br>
            <a:r>
              <a:rPr lang="mk-MK" sz="6000" b="1" dirty="0" smtClean="0">
                <a:solidFill>
                  <a:srgbClr val="C00E1B"/>
                </a:solidFill>
              </a:rPr>
              <a:t>За твоја безбедност во     сообраќајот почитувај ги сообраќајните знаци !!!</a:t>
            </a:r>
            <a:endParaRPr lang="mk-MK" sz="6000" b="1" dirty="0">
              <a:solidFill>
                <a:srgbClr val="C00E1B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500042"/>
            <a:ext cx="85011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8000" dirty="0" smtClean="0"/>
              <a:t> </a:t>
            </a:r>
            <a:r>
              <a:rPr lang="mk-MK" sz="8000" dirty="0" smtClean="0">
                <a:solidFill>
                  <a:srgbClr val="0070C0"/>
                </a:solidFill>
              </a:rPr>
              <a:t>МИЛО ДЕТЕНЦЕ ! </a:t>
            </a:r>
            <a:endParaRPr lang="en-US" sz="8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112</TotalTime>
  <Words>235</Words>
  <Application>Microsoft Office PowerPoint</Application>
  <PresentationFormat>On-screen Show (4:3)</PresentationFormat>
  <Paragraphs>66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Cambria</vt:lpstr>
      <vt:lpstr>Franklin Gothic Book</vt:lpstr>
      <vt:lpstr>MAC C Times</vt:lpstr>
      <vt:lpstr>Perpetua</vt:lpstr>
      <vt:lpstr>Times New Roman</vt:lpstr>
      <vt:lpstr>Wingdings 2</vt:lpstr>
      <vt:lpstr>Equity</vt:lpstr>
      <vt:lpstr>Сообраќајни знаци</vt:lpstr>
      <vt:lpstr>       Сообраќајните знаци    не зборуваат , а сепак    ни кажуваат како    безбедно да се движиме   по улица и пат !</vt:lpstr>
      <vt:lpstr> Постојат три вида сообраќајни знаци:</vt:lpstr>
      <vt:lpstr>  Знаци за изречни наредби </vt:lpstr>
      <vt:lpstr>                  Знаци за опасност  </vt:lpstr>
      <vt:lpstr>           Знаци за известување </vt:lpstr>
      <vt:lpstr>  Семафорот е светлосен сообраќаен знак </vt:lpstr>
      <vt:lpstr>    ПЕСНИЧКА ЗА СЕМАФОРОТ </vt:lpstr>
      <vt:lpstr>       За твоја безбедност во     сообраќајот почитувај ги сообраќајните знаци !!!</vt:lpstr>
      <vt:lpstr>СООБРАЌАЈНИ ЗНАЦИ</vt:lpstr>
      <vt:lpstr>СООБРАЌАЈНИ ЗНАЦИ</vt:lpstr>
      <vt:lpstr>СООБРАЌАЈНИ ЗНАЦИ</vt:lpstr>
      <vt:lpstr>СООБРАЌАЈНИ ЗНАЦИ</vt:lpstr>
      <vt:lpstr>СООБРАЌАЈНИ ЗНАЦИ</vt:lpstr>
      <vt:lpstr>СООБРАЌАЈНИ ЗНАЦИ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Сообраќајни знаци</dc:title>
  <dc:creator>User</dc:creator>
  <cp:lastModifiedBy>Jovanka</cp:lastModifiedBy>
  <cp:revision>15</cp:revision>
  <dcterms:created xsi:type="dcterms:W3CDTF">2013-11-17T19:53:31Z</dcterms:created>
  <dcterms:modified xsi:type="dcterms:W3CDTF">2020-04-30T19:08:02Z</dcterms:modified>
</cp:coreProperties>
</file>