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6" r:id="rId6"/>
    <p:sldId id="263" r:id="rId7"/>
    <p:sldId id="264" r:id="rId8"/>
    <p:sldId id="265" r:id="rId9"/>
    <p:sldId id="267" r:id="rId10"/>
    <p:sldId id="268" r:id="rId11"/>
    <p:sldId id="269"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768"/>
    <a:srgbClr val="BB6917"/>
    <a:srgbClr val="D16DA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C2902B-27DC-4EDA-BC4D-11F5857F1574}" v="138" dt="2021-03-20T18:12:22.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89B5ED-36DD-493F-99D7-CC6D48C9E874}"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81340-4432-4F6E-B467-B30D165426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9B5ED-36DD-493F-99D7-CC6D48C9E874}"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81340-4432-4F6E-B467-B30D165426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9B5ED-36DD-493F-99D7-CC6D48C9E874}"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81340-4432-4F6E-B467-B30D165426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9B5ED-36DD-493F-99D7-CC6D48C9E874}"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81340-4432-4F6E-B467-B30D165426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9B5ED-36DD-493F-99D7-CC6D48C9E874}"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81340-4432-4F6E-B467-B30D165426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89B5ED-36DD-493F-99D7-CC6D48C9E874}" type="datetimeFigureOut">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81340-4432-4F6E-B467-B30D165426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89B5ED-36DD-493F-99D7-CC6D48C9E874}" type="datetimeFigureOut">
              <a:rPr lang="en-US" smtClean="0"/>
              <a:pPr/>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81340-4432-4F6E-B467-B30D165426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89B5ED-36DD-493F-99D7-CC6D48C9E874}" type="datetimeFigureOut">
              <a:rPr lang="en-US" smtClean="0"/>
              <a:pPr/>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81340-4432-4F6E-B467-B30D165426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9B5ED-36DD-493F-99D7-CC6D48C9E874}" type="datetimeFigureOut">
              <a:rPr lang="en-US" smtClean="0"/>
              <a:pPr/>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81340-4432-4F6E-B467-B30D165426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89B5ED-36DD-493F-99D7-CC6D48C9E874}" type="datetimeFigureOut">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81340-4432-4F6E-B467-B30D165426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89B5ED-36DD-493F-99D7-CC6D48C9E874}" type="datetimeFigureOut">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81340-4432-4F6E-B467-B30D165426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9B5ED-36DD-493F-99D7-CC6D48C9E874}" type="datetimeFigureOut">
              <a:rPr lang="en-US" smtClean="0"/>
              <a:pPr/>
              <a:t>3/24/2021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81340-4432-4F6E-B467-B30D165426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alpha val="8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1470025"/>
          </a:xfrm>
          <a:solidFill>
            <a:schemeClr val="accent4">
              <a:lumMod val="60000"/>
              <a:lumOff val="40000"/>
            </a:schemeClr>
          </a:solidFill>
        </p:spPr>
        <p:txBody>
          <a:bodyPr/>
          <a:lstStyle/>
          <a:p>
            <a:r>
              <a:rPr lang="mk-MK" dirty="0">
                <a:solidFill>
                  <a:srgbClr val="002060"/>
                </a:solidFill>
              </a:rPr>
              <a:t>ООУ  ЈОАКИМ  КРЧОСКИ</a:t>
            </a:r>
            <a:endParaRPr lang="en-US" dirty="0">
              <a:solidFill>
                <a:srgbClr val="002060"/>
              </a:solidFill>
            </a:endParaRPr>
          </a:p>
        </p:txBody>
      </p:sp>
      <p:pic>
        <p:nvPicPr>
          <p:cNvPr id="14338" name="Picture 2" descr="ОУ Јоаким Крчоски"/>
          <p:cNvPicPr>
            <a:picLocks noChangeAspect="1" noChangeArrowheads="1"/>
          </p:cNvPicPr>
          <p:nvPr/>
        </p:nvPicPr>
        <p:blipFill>
          <a:blip r:embed="rId2" cstate="print"/>
          <a:srcRect/>
          <a:stretch>
            <a:fillRect/>
          </a:stretch>
        </p:blipFill>
        <p:spPr bwMode="auto">
          <a:xfrm>
            <a:off x="2627784" y="2924944"/>
            <a:ext cx="3888432" cy="3501008"/>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8768"/>
        </a:solidFill>
        <a:effectLst/>
      </p:bgPr>
    </p:bg>
    <p:spTree>
      <p:nvGrpSpPr>
        <p:cNvPr id="1" name=""/>
        <p:cNvGrpSpPr/>
        <p:nvPr/>
      </p:nvGrpSpPr>
      <p:grpSpPr>
        <a:xfrm>
          <a:off x="0" y="0"/>
          <a:ext cx="0" cy="0"/>
          <a:chOff x="0" y="0"/>
          <a:chExt cx="0" cy="0"/>
        </a:xfrm>
      </p:grpSpPr>
      <p:sp>
        <p:nvSpPr>
          <p:cNvPr id="6" name="Rectangle 5"/>
          <p:cNvSpPr/>
          <p:nvPr/>
        </p:nvSpPr>
        <p:spPr>
          <a:xfrm>
            <a:off x="42073" y="56098"/>
            <a:ext cx="4572000" cy="230832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mk-MK" b="1" dirty="0"/>
              <a:t>Секции и слободни ученичкуи активности</a:t>
            </a:r>
            <a:r>
              <a:rPr lang="en-GB" b="1" dirty="0"/>
              <a:t>: </a:t>
            </a:r>
            <a:r>
              <a:rPr lang="mk-MK" dirty="0"/>
              <a:t>Учиниците се организирани во секции со цел да ги покажат своите квалитети по одредени предмети. Секциите се оддржуваат  еднаш неделно. За да се учествува во секциите треба да се пополнат анкетни листи  кој се даваат на почетокот на учебната година.</a:t>
            </a:r>
            <a:endParaRPr lang="en-US" dirty="0"/>
          </a:p>
        </p:txBody>
      </p:sp>
      <p:sp>
        <p:nvSpPr>
          <p:cNvPr id="7" name="Rectangle 6"/>
          <p:cNvSpPr/>
          <p:nvPr/>
        </p:nvSpPr>
        <p:spPr>
          <a:xfrm>
            <a:off x="4735602" y="112196"/>
            <a:ext cx="4464496"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mk-MK" b="1" dirty="0"/>
              <a:t>Училишни натпревари</a:t>
            </a:r>
            <a:r>
              <a:rPr lang="en-US" dirty="0"/>
              <a:t>:</a:t>
            </a:r>
            <a:r>
              <a:rPr lang="mk-MK" dirty="0"/>
              <a:t> Најдобрите  ученици  учествуваат на регионални,  општински, градски и републички  натпревари.Училиштето обезбедува средства за учество во натпреварите и тимска  поддршка на натпреварувачите и нивните мнтори</a:t>
            </a:r>
            <a:r>
              <a:rPr lang="en-GB" dirty="0"/>
              <a:t>. </a:t>
            </a:r>
            <a:r>
              <a:rPr lang="mk-MK" dirty="0"/>
              <a:t>По сите наставни предмети се оддржуваат училишни натпревари.</a:t>
            </a:r>
            <a:endParaRPr lang="en-US" dirty="0"/>
          </a:p>
        </p:txBody>
      </p:sp>
      <p:pic>
        <p:nvPicPr>
          <p:cNvPr id="25605" name="Picture 5" descr="Дружење на учениците од Централното и Подрачното училиште – ОУ Јоаким  Крчоски"/>
          <p:cNvPicPr>
            <a:picLocks noChangeAspect="1" noChangeArrowheads="1"/>
          </p:cNvPicPr>
          <p:nvPr/>
        </p:nvPicPr>
        <p:blipFill>
          <a:blip r:embed="rId2" cstate="print"/>
          <a:srcRect/>
          <a:stretch>
            <a:fillRect/>
          </a:stretch>
        </p:blipFill>
        <p:spPr bwMode="auto">
          <a:xfrm>
            <a:off x="207562" y="2779043"/>
            <a:ext cx="4876800" cy="4010026"/>
          </a:xfrm>
          <a:prstGeom prst="rect">
            <a:avLst/>
          </a:prstGeom>
          <a:noFill/>
        </p:spPr>
      </p:pic>
      <p:sp>
        <p:nvSpPr>
          <p:cNvPr id="25607" name="AutoShape 7" descr="ПОЛУГОДИШЕН ИЗВЕШТАЈ ЗА УЧЕБНА 2015/2016 годи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9" name="AutoShape 9" descr="ПОЛУГОДИШЕН ИЗВЕШТАЈ ЗА УЧЕБНА 2015/2016 годи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11" name="Picture 11" descr="Учество на меѓународен ликовен натпревар – ОУ Јоаким Крчоски"/>
          <p:cNvPicPr>
            <a:picLocks noChangeAspect="1" noChangeArrowheads="1"/>
          </p:cNvPicPr>
          <p:nvPr/>
        </p:nvPicPr>
        <p:blipFill>
          <a:blip r:embed="rId3" cstate="print"/>
          <a:srcRect/>
          <a:stretch>
            <a:fillRect/>
          </a:stretch>
        </p:blipFill>
        <p:spPr bwMode="auto">
          <a:xfrm>
            <a:off x="5796136" y="3501008"/>
            <a:ext cx="2843808" cy="2808312"/>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5605"/>
                                        </p:tgtEl>
                                        <p:attrNameLst>
                                          <p:attrName>ppt_w</p:attrName>
                                        </p:attrNameLst>
                                      </p:cBhvr>
                                      <p:tavLst>
                                        <p:tav tm="0">
                                          <p:val>
                                            <p:strVal val="ppt_w"/>
                                          </p:val>
                                        </p:tav>
                                        <p:tav tm="100000">
                                          <p:val>
                                            <p:fltVal val="0"/>
                                          </p:val>
                                        </p:tav>
                                      </p:tavLst>
                                    </p:anim>
                                    <p:anim calcmode="lin" valueType="num">
                                      <p:cBhvr>
                                        <p:cTn id="7" dur="500"/>
                                        <p:tgtEl>
                                          <p:spTgt spid="25605"/>
                                        </p:tgtEl>
                                        <p:attrNameLst>
                                          <p:attrName>ppt_h</p:attrName>
                                        </p:attrNameLst>
                                      </p:cBhvr>
                                      <p:tavLst>
                                        <p:tav tm="0">
                                          <p:val>
                                            <p:strVal val="ppt_h"/>
                                          </p:val>
                                        </p:tav>
                                        <p:tav tm="100000">
                                          <p:val>
                                            <p:strVal val="ppt_h"/>
                                          </p:val>
                                        </p:tav>
                                      </p:tavLst>
                                    </p:anim>
                                    <p:set>
                                      <p:cBhvr>
                                        <p:cTn id="8" dur="1" fill="hold">
                                          <p:stCondLst>
                                            <p:cond delay="499"/>
                                          </p:stCondLst>
                                        </p:cTn>
                                        <p:tgtEl>
                                          <p:spTgt spid="2560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nodeType="clickEffect">
                                  <p:stCondLst>
                                    <p:cond delay="0"/>
                                  </p:stCondLst>
                                  <p:childTnLst>
                                    <p:anim calcmode="lin" valueType="num">
                                      <p:cBhvr>
                                        <p:cTn id="12" dur="500"/>
                                        <p:tgtEl>
                                          <p:spTgt spid="25611"/>
                                        </p:tgtEl>
                                        <p:attrNameLst>
                                          <p:attrName>ppt_w</p:attrName>
                                        </p:attrNameLst>
                                      </p:cBhvr>
                                      <p:tavLst>
                                        <p:tav tm="0">
                                          <p:val>
                                            <p:strVal val="ppt_w"/>
                                          </p:val>
                                        </p:tav>
                                        <p:tav tm="100000">
                                          <p:val>
                                            <p:fltVal val="0"/>
                                          </p:val>
                                        </p:tav>
                                      </p:tavLst>
                                    </p:anim>
                                    <p:anim calcmode="lin" valueType="num">
                                      <p:cBhvr>
                                        <p:cTn id="13" dur="500"/>
                                        <p:tgtEl>
                                          <p:spTgt spid="25611"/>
                                        </p:tgtEl>
                                        <p:attrNameLst>
                                          <p:attrName>ppt_h</p:attrName>
                                        </p:attrNameLst>
                                      </p:cBhvr>
                                      <p:tavLst>
                                        <p:tav tm="0">
                                          <p:val>
                                            <p:strVal val="ppt_h"/>
                                          </p:val>
                                        </p:tav>
                                        <p:tav tm="100000">
                                          <p:val>
                                            <p:strVal val="ppt_h"/>
                                          </p:val>
                                        </p:tav>
                                      </p:tavLst>
                                    </p:anim>
                                    <p:set>
                                      <p:cBhvr>
                                        <p:cTn id="14" dur="1" fill="hold">
                                          <p:stCondLst>
                                            <p:cond delay="499"/>
                                          </p:stCondLst>
                                        </p:cTn>
                                        <p:tgtEl>
                                          <p:spTgt spid="256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179512" y="0"/>
            <a:ext cx="4572000" cy="2800767"/>
          </a:xfrm>
          <a:prstGeom prst="rect">
            <a:avLst/>
          </a:prstGeom>
        </p:spPr>
        <p:txBody>
          <a:bodyPr lIns="91440" tIns="45720" rIns="91440" bIns="45720" anchor="t">
            <a:spAutoFit/>
          </a:bodyPr>
          <a:lstStyle/>
          <a:p>
            <a:pPr indent="457200" fontAlgn="base">
              <a:spcBef>
                <a:spcPct val="0"/>
              </a:spcBef>
              <a:spcAft>
                <a:spcPct val="0"/>
              </a:spcAft>
            </a:pPr>
            <a:r>
              <a:rPr kumimoji="0" lang="mk-MK" b="1" i="0" u="sng" strike="noStrike" cap="none" normalizeH="0" baseline="0" dirty="0">
                <a:ln>
                  <a:noFill/>
                </a:ln>
                <a:solidFill>
                  <a:srgbClr val="7030A0"/>
                </a:solidFill>
                <a:effectLst/>
                <a:latin typeface="Calibri"/>
                <a:ea typeface="Times New Roman" pitchFamily="18" charset="0"/>
                <a:cs typeface="Arial"/>
              </a:rPr>
              <a:t>Општествено</a:t>
            </a:r>
            <a:r>
              <a:rPr kumimoji="0" lang="mk-MK" b="1" i="0" u="sng" strike="noStrike" cap="none" normalizeH="0" dirty="0">
                <a:ln>
                  <a:noFill/>
                </a:ln>
                <a:solidFill>
                  <a:srgbClr val="7030A0"/>
                </a:solidFill>
                <a:effectLst/>
                <a:latin typeface="Calibri"/>
                <a:ea typeface="Times New Roman" pitchFamily="18" charset="0"/>
                <a:cs typeface="Arial"/>
              </a:rPr>
              <a:t> хуманитарна работа</a:t>
            </a:r>
            <a:r>
              <a:rPr kumimoji="0" lang="en-US" b="1" i="0" u="sng" strike="noStrike" cap="none" normalizeH="0" dirty="0">
                <a:ln>
                  <a:noFill/>
                </a:ln>
                <a:solidFill>
                  <a:srgbClr val="7030A0"/>
                </a:solidFill>
                <a:effectLst/>
                <a:latin typeface="Calibri"/>
                <a:ea typeface="Times New Roman" pitchFamily="18" charset="0"/>
                <a:cs typeface="Arial"/>
              </a:rPr>
              <a:t>:</a:t>
            </a:r>
            <a:r>
              <a:rPr kumimoji="0" lang="mk-MK" b="1" i="0" u="sng" strike="noStrike" cap="none" normalizeH="0" dirty="0">
                <a:ln>
                  <a:noFill/>
                </a:ln>
                <a:solidFill>
                  <a:srgbClr val="7030A0"/>
                </a:solidFill>
                <a:effectLst/>
                <a:latin typeface="Calibri"/>
                <a:ea typeface="Times New Roman" pitchFamily="18" charset="0"/>
                <a:cs typeface="Arial"/>
              </a:rPr>
              <a:t> </a:t>
            </a:r>
            <a:r>
              <a:rPr kumimoji="0" lang="mk-MK" i="0" strike="noStrike" cap="none" normalizeH="0" dirty="0">
                <a:ln>
                  <a:noFill/>
                </a:ln>
                <a:solidFill>
                  <a:srgbClr val="7030A0"/>
                </a:solidFill>
                <a:effectLst/>
                <a:latin typeface="Calibri"/>
                <a:ea typeface="Times New Roman" pitchFamily="18" charset="0"/>
                <a:cs typeface="Arial"/>
              </a:rPr>
              <a:t>Училиштето </a:t>
            </a:r>
            <a:r>
              <a:rPr kumimoji="0" lang="mk-MK" b="0" i="0" strike="noStrike" cap="none" normalizeH="0" baseline="0" dirty="0">
                <a:ln>
                  <a:noFill/>
                </a:ln>
                <a:solidFill>
                  <a:srgbClr val="7030A0"/>
                </a:solidFill>
                <a:effectLst/>
                <a:latin typeface="Calibri"/>
                <a:ea typeface="Times New Roman" pitchFamily="18" charset="0"/>
                <a:cs typeface="Arial"/>
              </a:rPr>
              <a:t>планира</a:t>
            </a:r>
            <a:r>
              <a:rPr kumimoji="0" lang="mk-MK" b="0" i="0" strike="noStrike" cap="none" normalizeH="0" dirty="0">
                <a:ln>
                  <a:noFill/>
                </a:ln>
                <a:solidFill>
                  <a:srgbClr val="7030A0"/>
                </a:solidFill>
                <a:effectLst/>
                <a:latin typeface="Calibri"/>
                <a:ea typeface="Times New Roman" pitchFamily="18" charset="0"/>
                <a:cs typeface="Arial"/>
              </a:rPr>
              <a:t> </a:t>
            </a:r>
            <a:r>
              <a:rPr kumimoji="0" lang="mk-MK" b="0" i="0" strike="noStrike" cap="none" normalizeH="0" baseline="0" dirty="0">
                <a:ln>
                  <a:noFill/>
                </a:ln>
                <a:solidFill>
                  <a:srgbClr val="7030A0"/>
                </a:solidFill>
                <a:effectLst/>
                <a:latin typeface="Calibri"/>
                <a:ea typeface="Times New Roman" pitchFamily="18" charset="0"/>
                <a:cs typeface="Arial"/>
              </a:rPr>
              <a:t>активности на ученичко учество, младински активизам и активности за помош на заедницата преку реализација на хуманитарни</a:t>
            </a:r>
            <a:r>
              <a:rPr lang="mk-MK" dirty="0">
                <a:solidFill>
                  <a:srgbClr val="7030A0"/>
                </a:solidFill>
                <a:latin typeface="Calibri"/>
                <a:ea typeface="Times New Roman" pitchFamily="18" charset="0"/>
                <a:cs typeface="Arial"/>
              </a:rPr>
              <a:t> </a:t>
            </a:r>
            <a:r>
              <a:rPr kumimoji="0" lang="mk-MK" b="0" i="0" strike="noStrike" cap="none" normalizeH="0" dirty="0">
                <a:ln>
                  <a:noFill/>
                </a:ln>
                <a:solidFill>
                  <a:srgbClr val="7030A0"/>
                </a:solidFill>
                <a:effectLst/>
                <a:latin typeface="Calibri"/>
                <a:ea typeface="Times New Roman" pitchFamily="18" charset="0"/>
                <a:cs typeface="Arial"/>
              </a:rPr>
              <a:t> собирни </a:t>
            </a:r>
            <a:r>
              <a:rPr kumimoji="0" lang="mk-MK" b="0" i="0" strike="noStrike" cap="none" normalizeH="0" baseline="0" dirty="0">
                <a:ln>
                  <a:noFill/>
                </a:ln>
                <a:solidFill>
                  <a:srgbClr val="7030A0"/>
                </a:solidFill>
                <a:effectLst/>
                <a:latin typeface="Calibri"/>
                <a:ea typeface="Times New Roman" pitchFamily="18" charset="0"/>
                <a:cs typeface="Arial"/>
              </a:rPr>
              <a:t>прослави</a:t>
            </a:r>
            <a:r>
              <a:rPr kumimoji="0" lang="mk-MK" b="0" i="0" strike="noStrike" cap="none" normalizeH="0" dirty="0">
                <a:ln>
                  <a:noFill/>
                </a:ln>
                <a:solidFill>
                  <a:srgbClr val="7030A0"/>
                </a:solidFill>
                <a:effectLst/>
                <a:latin typeface="Calibri"/>
                <a:ea typeface="Times New Roman" pitchFamily="18" charset="0"/>
                <a:cs typeface="Arial"/>
              </a:rPr>
              <a:t> и обележја на значајни датуми како </a:t>
            </a:r>
            <a:r>
              <a:rPr lang="mk-MK" dirty="0">
                <a:solidFill>
                  <a:srgbClr val="7030A0"/>
                </a:solidFill>
                <a:latin typeface="Calibri"/>
                <a:ea typeface="Times New Roman" pitchFamily="18" charset="0"/>
                <a:cs typeface="Arial"/>
              </a:rPr>
              <a:t>Ден на Општина Ѓорче Петров, ден на екологијата и други активности.</a:t>
            </a:r>
          </a:p>
          <a:p>
            <a:pPr indent="457200" fontAlgn="base">
              <a:spcBef>
                <a:spcPct val="0"/>
              </a:spcBef>
              <a:spcAft>
                <a:spcPct val="0"/>
              </a:spcAft>
            </a:pPr>
            <a:r>
              <a:rPr kumimoji="0" lang="mk-MK" sz="1600" i="0" u="none" strike="noStrike" cap="none" normalizeH="0" baseline="0" dirty="0">
                <a:ln>
                  <a:noFill/>
                </a:ln>
                <a:solidFill>
                  <a:srgbClr val="7030A0"/>
                </a:solidFill>
                <a:effectLst/>
                <a:latin typeface="Arial"/>
                <a:cs typeface="Arial"/>
              </a:rPr>
              <a:t>За</a:t>
            </a:r>
            <a:r>
              <a:rPr kumimoji="0" lang="mk-MK" sz="1600" i="0" u="none" strike="noStrike" cap="none" normalizeH="0" dirty="0">
                <a:ln>
                  <a:noFill/>
                </a:ln>
                <a:solidFill>
                  <a:srgbClr val="7030A0"/>
                </a:solidFill>
                <a:effectLst/>
                <a:latin typeface="Arial"/>
                <a:cs typeface="Arial"/>
              </a:rPr>
              <a:t> реализација на еколошка програма</a:t>
            </a:r>
            <a:r>
              <a:rPr lang="mk-MK" sz="1600" dirty="0">
                <a:solidFill>
                  <a:srgbClr val="7030A0"/>
                </a:solidFill>
                <a:latin typeface="Arial"/>
                <a:cs typeface="Arial"/>
              </a:rPr>
              <a:t>  учениците се </a:t>
            </a:r>
            <a:r>
              <a:rPr kumimoji="0" lang="mk-MK" sz="1600" i="0" u="none" strike="noStrike" cap="none" normalizeH="0" dirty="0">
                <a:ln>
                  <a:noFill/>
                </a:ln>
                <a:solidFill>
                  <a:srgbClr val="7030A0"/>
                </a:solidFill>
                <a:effectLst/>
                <a:latin typeface="Arial"/>
                <a:cs typeface="Arial"/>
              </a:rPr>
              <a:t>групираат во групи.</a:t>
            </a:r>
            <a:endParaRPr lang="en-US" sz="1600" i="0" u="none" strike="noStrike" cap="none" normalizeH="0" baseline="0" dirty="0">
              <a:ln>
                <a:noFill/>
              </a:ln>
              <a:solidFill>
                <a:srgbClr val="7030A0"/>
              </a:solidFill>
              <a:effectLst/>
              <a:latin typeface="Arial"/>
              <a:cs typeface="Arial"/>
            </a:endParaRPr>
          </a:p>
        </p:txBody>
      </p:sp>
      <p:sp>
        <p:nvSpPr>
          <p:cNvPr id="26626" name="AutoShape 2" descr="ООУ ,, ЈОАКИМ КРЧОС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ООУ ,,ЈОАКИМ КРЧОС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0" name="AutoShape 6" descr="ООУ ,,ЈОАКИМ КРЧОС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2" name="Picture 8" descr="ОУ Јоаким Крчоски"/>
          <p:cNvPicPr>
            <a:picLocks noChangeAspect="1" noChangeArrowheads="1"/>
          </p:cNvPicPr>
          <p:nvPr/>
        </p:nvPicPr>
        <p:blipFill>
          <a:blip r:embed="rId2" cstate="print"/>
          <a:srcRect/>
          <a:stretch>
            <a:fillRect/>
          </a:stretch>
        </p:blipFill>
        <p:spPr bwMode="auto">
          <a:xfrm>
            <a:off x="5868144" y="332656"/>
            <a:ext cx="2016224" cy="2592288"/>
          </a:xfrm>
          <a:prstGeom prst="rect">
            <a:avLst/>
          </a:prstGeom>
          <a:noFill/>
        </p:spPr>
      </p:pic>
      <p:pic>
        <p:nvPicPr>
          <p:cNvPr id="26634" name="Picture 10" descr="Верната публика на ,,Јоаким... - ООУ „Јоаким Крчоски“ | Facebook"/>
          <p:cNvPicPr>
            <a:picLocks noChangeAspect="1" noChangeArrowheads="1"/>
          </p:cNvPicPr>
          <p:nvPr/>
        </p:nvPicPr>
        <p:blipFill>
          <a:blip r:embed="rId3" cstate="print"/>
          <a:srcRect/>
          <a:stretch>
            <a:fillRect/>
          </a:stretch>
        </p:blipFill>
        <p:spPr bwMode="auto">
          <a:xfrm>
            <a:off x="5220072" y="3212976"/>
            <a:ext cx="3691111" cy="3384376"/>
          </a:xfrm>
          <a:prstGeom prst="rect">
            <a:avLst/>
          </a:prstGeom>
          <a:noFill/>
        </p:spPr>
      </p:pic>
      <p:pic>
        <p:nvPicPr>
          <p:cNvPr id="26636" name="Picture 12" descr="http://oujoakimkrcoski.edu.mk/wp-content/uploads/2014/03/099.jpg"/>
          <p:cNvPicPr>
            <a:picLocks noChangeAspect="1" noChangeArrowheads="1"/>
          </p:cNvPicPr>
          <p:nvPr/>
        </p:nvPicPr>
        <p:blipFill>
          <a:blip r:embed="rId4" cstate="print"/>
          <a:srcRect/>
          <a:stretch>
            <a:fillRect/>
          </a:stretch>
        </p:blipFill>
        <p:spPr bwMode="auto">
          <a:xfrm>
            <a:off x="467544" y="4005064"/>
            <a:ext cx="4283968" cy="2690664"/>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6632"/>
                                        </p:tgtEl>
                                        <p:attrNameLst>
                                          <p:attrName>ppt_x</p:attrName>
                                        </p:attrNameLst>
                                      </p:cBhvr>
                                      <p:tavLst>
                                        <p:tav tm="0">
                                          <p:val>
                                            <p:strVal val="ppt_x"/>
                                          </p:val>
                                        </p:tav>
                                        <p:tav tm="100000">
                                          <p:val>
                                            <p:strVal val="ppt_x"/>
                                          </p:val>
                                        </p:tav>
                                      </p:tavLst>
                                    </p:anim>
                                    <p:anim calcmode="lin" valueType="num">
                                      <p:cBhvr additive="base">
                                        <p:cTn id="7" dur="500"/>
                                        <p:tgtEl>
                                          <p:spTgt spid="26632"/>
                                        </p:tgtEl>
                                        <p:attrNameLst>
                                          <p:attrName>ppt_y</p:attrName>
                                        </p:attrNameLst>
                                      </p:cBhvr>
                                      <p:tavLst>
                                        <p:tav tm="0">
                                          <p:val>
                                            <p:strVal val="ppt_y"/>
                                          </p:val>
                                        </p:tav>
                                        <p:tav tm="100000">
                                          <p:val>
                                            <p:strVal val="1+ppt_h/2"/>
                                          </p:val>
                                        </p:tav>
                                      </p:tavLst>
                                    </p:anim>
                                    <p:set>
                                      <p:cBhvr>
                                        <p:cTn id="8" dur="1" fill="hold">
                                          <p:stCondLst>
                                            <p:cond delay="499"/>
                                          </p:stCondLst>
                                        </p:cTn>
                                        <p:tgtEl>
                                          <p:spTgt spid="266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634"/>
                                        </p:tgtEl>
                                        <p:attrNameLst>
                                          <p:attrName>style.visibility</p:attrName>
                                        </p:attrNameLst>
                                      </p:cBhvr>
                                      <p:to>
                                        <p:strVal val="visible"/>
                                      </p:to>
                                    </p:set>
                                    <p:anim calcmode="lin" valueType="num">
                                      <p:cBhvr additive="base">
                                        <p:cTn id="17" dur="500" fill="hold"/>
                                        <p:tgtEl>
                                          <p:spTgt spid="26634"/>
                                        </p:tgtEl>
                                        <p:attrNameLst>
                                          <p:attrName>ppt_x</p:attrName>
                                        </p:attrNameLst>
                                      </p:cBhvr>
                                      <p:tavLst>
                                        <p:tav tm="0">
                                          <p:val>
                                            <p:strVal val="#ppt_x"/>
                                          </p:val>
                                        </p:tav>
                                        <p:tav tm="100000">
                                          <p:val>
                                            <p:strVal val="#ppt_x"/>
                                          </p:val>
                                        </p:tav>
                                      </p:tavLst>
                                    </p:anim>
                                    <p:anim calcmode="lin" valueType="num">
                                      <p:cBhvr additive="base">
                                        <p:cTn id="18" dur="500" fill="hold"/>
                                        <p:tgtEl>
                                          <p:spTgt spid="266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alpha val="90000"/>
          </a:srgbClr>
        </a:solidFill>
        <a:effectLst/>
      </p:bgPr>
    </p:bg>
    <p:spTree>
      <p:nvGrpSpPr>
        <p:cNvPr id="1" name=""/>
        <p:cNvGrpSpPr/>
        <p:nvPr/>
      </p:nvGrpSpPr>
      <p:grpSpPr>
        <a:xfrm>
          <a:off x="0" y="0"/>
          <a:ext cx="0" cy="0"/>
          <a:chOff x="0" y="0"/>
          <a:chExt cx="0" cy="0"/>
        </a:xfrm>
      </p:grpSpPr>
      <p:pic>
        <p:nvPicPr>
          <p:cNvPr id="27650" name="Picture 2" descr="Joakim Krcovski POSTER-2018.cdr"/>
          <p:cNvPicPr>
            <a:picLocks noChangeAspect="1" noChangeArrowheads="1"/>
          </p:cNvPicPr>
          <p:nvPr/>
        </p:nvPicPr>
        <p:blipFill>
          <a:blip r:embed="rId2" cstate="print"/>
          <a:srcRect/>
          <a:stretch>
            <a:fillRect/>
          </a:stretch>
        </p:blipFill>
        <p:spPr bwMode="auto">
          <a:xfrm>
            <a:off x="251520" y="260648"/>
            <a:ext cx="2880320" cy="3240360"/>
          </a:xfrm>
          <a:prstGeom prst="rect">
            <a:avLst/>
          </a:prstGeom>
          <a:noFill/>
        </p:spPr>
      </p:pic>
      <p:pic>
        <p:nvPicPr>
          <p:cNvPr id="27652" name="Picture 4" descr="O.U.&quot;Joakim Krcovski&quot;"/>
          <p:cNvPicPr>
            <a:picLocks noChangeAspect="1" noChangeArrowheads="1"/>
          </p:cNvPicPr>
          <p:nvPr/>
        </p:nvPicPr>
        <p:blipFill>
          <a:blip r:embed="rId3" cstate="print"/>
          <a:srcRect/>
          <a:stretch>
            <a:fillRect/>
          </a:stretch>
        </p:blipFill>
        <p:spPr bwMode="auto">
          <a:xfrm>
            <a:off x="3275856" y="116632"/>
            <a:ext cx="5715000" cy="5715000"/>
          </a:xfrm>
          <a:prstGeom prst="rect">
            <a:avLst/>
          </a:prstGeom>
          <a:noFill/>
        </p:spPr>
      </p:pic>
      <p:sp>
        <p:nvSpPr>
          <p:cNvPr id="4" name="Title 3"/>
          <p:cNvSpPr>
            <a:spLocks noGrp="1"/>
          </p:cNvSpPr>
          <p:nvPr>
            <p:ph type="ctrTitle"/>
          </p:nvPr>
        </p:nvSpPr>
        <p:spPr>
          <a:xfrm>
            <a:off x="0" y="3789040"/>
            <a:ext cx="3275856" cy="1728192"/>
          </a:xfrm>
        </p:spPr>
        <p:txBody>
          <a:bodyPr>
            <a:noAutofit/>
          </a:bodyPr>
          <a:lstStyle/>
          <a:p>
            <a:r>
              <a:rPr lang="mk-MK" sz="3200" dirty="0"/>
              <a:t>ВИ БЛАГОДАРАМ ЗА ВНИМАНИЕТО</a:t>
            </a:r>
            <a:r>
              <a:rPr lang="en-US" sz="3200" dirty="0"/>
              <a:t>!</a:t>
            </a:r>
          </a:p>
        </p:txBody>
      </p:sp>
      <p:sp>
        <p:nvSpPr>
          <p:cNvPr id="5" name="Subtitle 4"/>
          <p:cNvSpPr>
            <a:spLocks noGrp="1"/>
          </p:cNvSpPr>
          <p:nvPr>
            <p:ph type="subTitle" idx="1"/>
          </p:nvPr>
        </p:nvSpPr>
        <p:spPr>
          <a:xfrm>
            <a:off x="0" y="5993904"/>
            <a:ext cx="4032448" cy="864096"/>
          </a:xfrm>
        </p:spPr>
        <p:txBody>
          <a:bodyPr>
            <a:normAutofit fontScale="85000" lnSpcReduction="20000"/>
          </a:bodyPr>
          <a:lstStyle/>
          <a:p>
            <a:r>
              <a:rPr lang="mk-MK" i="1" dirty="0">
                <a:solidFill>
                  <a:srgbClr val="7030A0"/>
                </a:solidFill>
              </a:rPr>
              <a:t>ЈОВАНА  ЈОВАНОВСКА</a:t>
            </a:r>
          </a:p>
          <a:p>
            <a:r>
              <a:rPr lang="mk-MK" i="1" dirty="0">
                <a:solidFill>
                  <a:srgbClr val="7030A0"/>
                </a:solidFill>
              </a:rPr>
              <a:t>7-2</a:t>
            </a:r>
            <a:endParaRPr lang="en-US" i="1" dirty="0">
              <a:solidFill>
                <a:srgbClr val="7030A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7650"/>
                                        </p:tgtEl>
                                        <p:attrNameLst>
                                          <p:attrName>style.visibility</p:attrName>
                                        </p:attrNameLst>
                                      </p:cBhvr>
                                      <p:to>
                                        <p:strVal val="visible"/>
                                      </p:to>
                                    </p:set>
                                    <p:animEffect transition="in" filter="randombar(horizontal)">
                                      <p:cBhvr>
                                        <p:cTn id="18" dur="500"/>
                                        <p:tgtEl>
                                          <p:spTgt spid="2765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7652"/>
                                        </p:tgtEl>
                                        <p:attrNameLst>
                                          <p:attrName>ppt_x</p:attrName>
                                        </p:attrNameLst>
                                      </p:cBhvr>
                                      <p:tavLst>
                                        <p:tav tm="0">
                                          <p:val>
                                            <p:strVal val="ppt_x"/>
                                          </p:val>
                                        </p:tav>
                                        <p:tav tm="100000">
                                          <p:val>
                                            <p:strVal val="ppt_x"/>
                                          </p:val>
                                        </p:tav>
                                      </p:tavLst>
                                    </p:anim>
                                    <p:anim calcmode="lin" valueType="num">
                                      <p:cBhvr additive="base">
                                        <p:cTn id="23" dur="500"/>
                                        <p:tgtEl>
                                          <p:spTgt spid="27652"/>
                                        </p:tgtEl>
                                        <p:attrNameLst>
                                          <p:attrName>ppt_y</p:attrName>
                                        </p:attrNameLst>
                                      </p:cBhvr>
                                      <p:tavLst>
                                        <p:tav tm="0">
                                          <p:val>
                                            <p:strVal val="ppt_y"/>
                                          </p:val>
                                        </p:tav>
                                        <p:tav tm="100000">
                                          <p:val>
                                            <p:strVal val="1+ppt_h/2"/>
                                          </p:val>
                                        </p:tav>
                                      </p:tavLst>
                                    </p:anim>
                                    <p:set>
                                      <p:cBhvr>
                                        <p:cTn id="24" dur="1" fill="hold">
                                          <p:stCondLst>
                                            <p:cond delay="499"/>
                                          </p:stCondLst>
                                        </p:cTn>
                                        <p:tgtEl>
                                          <p:spTgt spid="276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solidFill>
                  <a:schemeClr val="accent2">
                    <a:lumMod val="50000"/>
                  </a:schemeClr>
                </a:solidFill>
              </a:rPr>
              <a:t>ООУ</a:t>
            </a:r>
            <a:r>
              <a:rPr lang="mk-MK" dirty="0"/>
              <a:t>  </a:t>
            </a:r>
            <a:r>
              <a:rPr lang="mk-MK" dirty="0">
                <a:solidFill>
                  <a:schemeClr val="accent2">
                    <a:lumMod val="50000"/>
                  </a:schemeClr>
                </a:solidFill>
              </a:rPr>
              <a:t>ЈОАКИМ</a:t>
            </a:r>
            <a:r>
              <a:rPr lang="mk-MK" dirty="0"/>
              <a:t>  </a:t>
            </a:r>
            <a:r>
              <a:rPr lang="mk-MK" dirty="0">
                <a:solidFill>
                  <a:schemeClr val="accent2">
                    <a:lumMod val="50000"/>
                  </a:schemeClr>
                </a:solidFill>
              </a:rPr>
              <a:t>КРЧОСКИ</a:t>
            </a:r>
            <a:endParaRPr lang="en-US" dirty="0">
              <a:solidFill>
                <a:schemeClr val="accent2">
                  <a:lumMod val="50000"/>
                </a:schemeClr>
              </a:solidFill>
            </a:endParaRPr>
          </a:p>
        </p:txBody>
      </p:sp>
      <p:sp>
        <p:nvSpPr>
          <p:cNvPr id="3" name="Content Placeholder 2"/>
          <p:cNvSpPr>
            <a:spLocks noGrp="1"/>
          </p:cNvSpPr>
          <p:nvPr>
            <p:ph sz="half" idx="1"/>
          </p:nvPr>
        </p:nvSpPr>
        <p:spPr>
          <a:xfrm>
            <a:off x="179512" y="1196752"/>
            <a:ext cx="5184576" cy="5472608"/>
          </a:xfrm>
          <a:blipFill>
            <a:blip r:embed="rId3" cstate="print"/>
            <a:tile tx="0" ty="0" sx="100000" sy="100000" flip="none" algn="tl"/>
          </a:blipFill>
        </p:spPr>
        <p:txBody>
          <a:bodyPr vert="horz" lIns="91440" tIns="45720" rIns="91440" bIns="45720" rtlCol="0" anchor="t">
            <a:normAutofit/>
          </a:bodyPr>
          <a:lstStyle/>
          <a:p>
            <a:pPr>
              <a:buNone/>
            </a:pPr>
            <a:r>
              <a:rPr lang="ru-RU" sz="1900" dirty="0"/>
              <a:t>Училишната зграда е изградена 1948год,а  се доградува  во периодот од 1976-1978година. Така овој мал училишен објект прераснува во современа образовна институција во која денес учат околу 520 ученици и работат 54 вработени.</a:t>
            </a:r>
            <a:endParaRPr lang="mk-MK" sz="1900" dirty="0"/>
          </a:p>
          <a:p>
            <a:pPr>
              <a:buNone/>
            </a:pPr>
            <a:r>
              <a:rPr lang="mk-MK" sz="1900" dirty="0"/>
              <a:t>Во училиштето Јоаким Крчоски наставата се изведува на македонски јазик, а во подрачното училиште во с. Никиштани наставата се изведува на албански наставен јазик</a:t>
            </a:r>
          </a:p>
          <a:p>
            <a:pPr>
              <a:buNone/>
            </a:pPr>
            <a:r>
              <a:rPr lang="mk-MK" sz="1900" b="1" dirty="0"/>
              <a:t> </a:t>
            </a:r>
            <a:r>
              <a:rPr lang="mk-MK" sz="1900" dirty="0"/>
              <a:t>Училиштето е на два ката со површина од 960</a:t>
            </a:r>
            <a:r>
              <a:rPr lang="en-US" sz="1900" dirty="0"/>
              <a:t>m</a:t>
            </a:r>
            <a:r>
              <a:rPr lang="mk-MK" sz="1900" dirty="0"/>
              <a:t>2. каде се сместени 18 паралелки</a:t>
            </a:r>
          </a:p>
          <a:p>
            <a:pPr>
              <a:buNone/>
            </a:pPr>
            <a:r>
              <a:rPr lang="mk-MK" sz="1900" dirty="0"/>
              <a:t>     Исто така има прекрасен двор, распослан на </a:t>
            </a:r>
          </a:p>
          <a:p>
            <a:pPr>
              <a:buNone/>
            </a:pPr>
            <a:r>
              <a:rPr lang="mk-MK" sz="1900" dirty="0"/>
              <a:t>     17 000</a:t>
            </a:r>
            <a:r>
              <a:rPr lang="en-US" sz="1900" dirty="0"/>
              <a:t>m</a:t>
            </a:r>
            <a:r>
              <a:rPr lang="mk-MK" sz="1900" dirty="0"/>
              <a:t>2, додека површината на спортските терени и игралиштата е 1000</a:t>
            </a:r>
            <a:r>
              <a:rPr lang="en-US" sz="1900" dirty="0"/>
              <a:t>m</a:t>
            </a:r>
            <a:r>
              <a:rPr lang="mk-MK" sz="1900" dirty="0"/>
              <a:t>2.</a:t>
            </a:r>
          </a:p>
          <a:p>
            <a:pPr>
              <a:buNone/>
            </a:pPr>
            <a:endParaRPr lang="en-US" dirty="0"/>
          </a:p>
        </p:txBody>
      </p:sp>
      <p:pic>
        <p:nvPicPr>
          <p:cNvPr id="17410" name="Picture 2" descr="ООУ „ЈОАКИМ КРЧОСКИ”"/>
          <p:cNvPicPr>
            <a:picLocks noChangeAspect="1" noChangeArrowheads="1"/>
          </p:cNvPicPr>
          <p:nvPr/>
        </p:nvPicPr>
        <p:blipFill>
          <a:blip r:embed="rId4" cstate="print"/>
          <a:srcRect/>
          <a:stretch>
            <a:fillRect/>
          </a:stretch>
        </p:blipFill>
        <p:spPr bwMode="auto">
          <a:xfrm>
            <a:off x="5436096" y="1268760"/>
            <a:ext cx="3491880" cy="2880320"/>
          </a:xfrm>
          <a:prstGeom prst="rect">
            <a:avLst/>
          </a:prstGeom>
          <a:noFill/>
        </p:spPr>
      </p:pic>
      <p:sp>
        <p:nvSpPr>
          <p:cNvPr id="5" name="Wave 4"/>
          <p:cNvSpPr/>
          <p:nvPr/>
        </p:nvSpPr>
        <p:spPr>
          <a:xfrm>
            <a:off x="5580112" y="4437112"/>
            <a:ext cx="3168352" cy="2088232"/>
          </a:xfrm>
          <a:prstGeom prst="wave">
            <a:avLst>
              <a:gd name="adj1" fmla="val 13028"/>
              <a:gd name="adj2"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t> 352 ученици на македонски наставен јазик и 168 ученицина албански наставен јазик.</a:t>
            </a:r>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51000"/>
          </a:schemeClr>
        </a:solid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84638"/>
            <a:ext cx="5796136" cy="3200876"/>
          </a:xfrm>
          <a:prstGeom prst="rect">
            <a:avLst/>
          </a:prstGeom>
          <a:solidFill>
            <a:schemeClr val="accent2">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000" b="1" i="0" u="none" strike="noStrike" cap="none" normalizeH="0" baseline="0" dirty="0">
                <a:ln>
                  <a:noFill/>
                </a:ln>
                <a:solidFill>
                  <a:schemeClr val="accent5">
                    <a:lumMod val="50000"/>
                  </a:schemeClr>
                </a:solidFill>
                <a:effectLst/>
                <a:latin typeface="Arial" pitchFamily="34" charset="0"/>
                <a:ea typeface="Times New Roman" pitchFamily="18" charset="0"/>
                <a:cs typeface="Arial" pitchFamily="34" charset="0"/>
              </a:rPr>
              <a:t>МИСИЈА НА УЧИЛИШТЕТО</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0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Спроведуваме успешна современа настава во еколошки чиста и безбедна средина. Даваме помош и поддршка за потребите, интересите и добросостојбата на сите ученици без разлика на полова, етничка, верска и социјална припадност. </a:t>
            </a:r>
            <a:r>
              <a:rPr lang="mk-MK" sz="2000" dirty="0">
                <a:latin typeface="Calibri" pitchFamily="34" charset="0"/>
                <a:ea typeface="Times New Roman" pitchFamily="18" charset="0"/>
                <a:cs typeface="Times New Roman" pitchFamily="18" charset="0"/>
              </a:rPr>
              <a:t>Исто така с</a:t>
            </a:r>
            <a:r>
              <a:rPr kumimoji="0" lang="mk-MK" sz="20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оздаваме пријатна</a:t>
            </a:r>
            <a:r>
              <a:rPr kumimoji="0" lang="mk-MK" sz="2000" b="0" i="0" u="none" strike="noStrike" cap="none" normalizeH="0" dirty="0">
                <a:ln>
                  <a:noFill/>
                </a:ln>
                <a:solidFill>
                  <a:schemeClr val="tx1"/>
                </a:solidFill>
                <a:effectLst/>
                <a:latin typeface="Calibri" pitchFamily="34" charset="0"/>
                <a:ea typeface="Times New Roman" pitchFamily="18" charset="0"/>
                <a:cs typeface="Times New Roman" pitchFamily="18" charset="0"/>
              </a:rPr>
              <a:t> </a:t>
            </a:r>
            <a:r>
              <a:rPr kumimoji="0" lang="mk-MK" sz="20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атмосфера за работа и почитување и соработка меѓу сите субјекти. </a:t>
            </a:r>
          </a:p>
          <a:p>
            <a:pPr marL="0" marR="0" lvl="0" indent="457200" algn="just" defTabSz="914400" rtl="0" eaLnBrk="0" fontAlgn="base" latinLnBrk="0" hangingPunct="0">
              <a:lnSpc>
                <a:spcPct val="100000"/>
              </a:lnSpc>
              <a:spcBef>
                <a:spcPct val="0"/>
              </a:spcBef>
              <a:spcAft>
                <a:spcPct val="0"/>
              </a:spcAft>
              <a:buClrTx/>
              <a:buSzTx/>
              <a:buFontTx/>
              <a:buNone/>
              <a:tabLst/>
            </a:pPr>
            <a:endParaRPr lang="mk-MK" sz="2000" dirty="0">
              <a:latin typeface="Calibri"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3419872" y="4249594"/>
            <a:ext cx="5724128" cy="2608406"/>
          </a:xfrm>
          <a:prstGeom prst="rect">
            <a:avLst/>
          </a:prstGeom>
          <a:solidFill>
            <a:schemeClr val="accent3">
              <a:lumMod val="60000"/>
              <a:lumOff val="40000"/>
            </a:schemeClr>
          </a:solidFill>
        </p:spPr>
        <p:txBody>
          <a:bodyPr wrap="square">
            <a:spAutoFit/>
          </a:bodyPr>
          <a:lstStyle/>
          <a:p>
            <a:pPr lvl="0" indent="457200" algn="just" eaLnBrk="0" fontAlgn="base" hangingPunct="0">
              <a:spcBef>
                <a:spcPct val="0"/>
              </a:spcBef>
              <a:spcAft>
                <a:spcPct val="0"/>
              </a:spcAft>
            </a:pPr>
            <a:r>
              <a:rPr kumimoji="0" lang="mk-MK" sz="2000" b="1" i="0" u="none" strike="noStrike" cap="none" normalizeH="0" baseline="0" dirty="0">
                <a:ln>
                  <a:noFill/>
                </a:ln>
                <a:solidFill>
                  <a:srgbClr val="00B050"/>
                </a:solidFill>
                <a:effectLst/>
                <a:latin typeface="Calibri" pitchFamily="34" charset="0"/>
                <a:ea typeface="Times New Roman" pitchFamily="18" charset="0"/>
                <a:cs typeface="Times New Roman" pitchFamily="18" charset="0"/>
              </a:rPr>
              <a:t>ВИЗИЈА НА УЧИЛИШТЕТО</a:t>
            </a:r>
          </a:p>
          <a:p>
            <a:pPr lvl="0" indent="457200" algn="just" eaLnBrk="0" fontAlgn="base" hangingPunct="0">
              <a:spcBef>
                <a:spcPct val="0"/>
              </a:spcBef>
              <a:spcAft>
                <a:spcPct val="0"/>
              </a:spcAft>
            </a:pPr>
            <a:endParaRPr kumimoji="0" lang="en-US" sz="1050" b="0" i="0" u="none" strike="noStrike" cap="none" normalizeH="0" baseline="0" dirty="0">
              <a:ln>
                <a:noFill/>
              </a:ln>
              <a:solidFill>
                <a:schemeClr val="tx1"/>
              </a:solidFill>
              <a:effectLst/>
              <a:latin typeface="Arial" pitchFamily="34" charset="0"/>
              <a:cs typeface="Arial" pitchFamily="34" charset="0"/>
            </a:endParaRPr>
          </a:p>
          <a:p>
            <a:pPr lvl="0" indent="457200" algn="just" eaLnBrk="0" fontAlgn="base" hangingPunct="0">
              <a:spcBef>
                <a:spcPct val="0"/>
              </a:spcBef>
              <a:spcAft>
                <a:spcPct val="0"/>
              </a:spcAft>
            </a:pPr>
            <a:r>
              <a:rPr kumimoji="0" lang="mk-MK" sz="19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Ќе ја унапредиме демократската клима во училиштето со активно вклучување на учениците и родителите во училишните активности. Со обезбедување стабилен интернет пристап во сите простории, набавка на нова опрема и обуки на наставниците за користење нови платформи. </a:t>
            </a:r>
            <a:r>
              <a:rPr lang="mk-MK" sz="1900" b="1" dirty="0">
                <a:latin typeface="Calibri" pitchFamily="34" charset="0"/>
                <a:ea typeface="Times New Roman" pitchFamily="18" charset="0"/>
                <a:cs typeface="Times New Roman" pitchFamily="18" charset="0"/>
              </a:rPr>
              <a:t>Ќ</a:t>
            </a:r>
            <a:r>
              <a:rPr kumimoji="0" lang="mk-MK" sz="19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е ја подобриме реализацијата на настава од далечина. </a:t>
            </a:r>
            <a:endParaRPr kumimoji="0" lang="mk-MK" sz="1900" b="1" i="0" u="none" strike="noStrike" cap="none" normalizeH="0" baseline="0" dirty="0">
              <a:ln>
                <a:noFill/>
              </a:ln>
              <a:solidFill>
                <a:schemeClr val="tx1"/>
              </a:solidFill>
              <a:effectLst/>
              <a:latin typeface="Arial" pitchFamily="34" charset="0"/>
              <a:cs typeface="Arial" pitchFamily="34" charset="0"/>
            </a:endParaRPr>
          </a:p>
        </p:txBody>
      </p:sp>
      <p:pic>
        <p:nvPicPr>
          <p:cNvPr id="18435" name="Picture 3" descr="ОУ Јоаким Крчоски"/>
          <p:cNvPicPr>
            <a:picLocks noChangeAspect="1" noChangeArrowheads="1"/>
          </p:cNvPicPr>
          <p:nvPr/>
        </p:nvPicPr>
        <p:blipFill>
          <a:blip r:embed="rId2" cstate="print"/>
          <a:srcRect/>
          <a:stretch>
            <a:fillRect/>
          </a:stretch>
        </p:blipFill>
        <p:spPr bwMode="auto">
          <a:xfrm>
            <a:off x="6047656" y="764704"/>
            <a:ext cx="3096344" cy="2664296"/>
          </a:xfrm>
          <a:prstGeom prst="snip2DiagRect">
            <a:avLst>
              <a:gd name="adj1" fmla="val 5427"/>
              <a:gd name="adj2" fmla="val 19682"/>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437" name="AutoShape 5" descr="ООУ „Јоаким Крчоски“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9" name="AutoShape 7" descr="ООУ „Јоаким Крчоски“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1" name="AutoShape 9" descr="ООУ „Јоаким Крчоски“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3" name="AutoShape 11" descr="Portal Maktel - НАУМОВСКИ: По цели 60 години изградена спортска сала во ООУ  „Јоаким Крчовски“ во Ѓорче  https://maktel.mk/makedonija/naumovski-po-czeli-60-godini-izgradena-sportska-sala-vo- oou-joakim-krchovski-vo-gorch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5" name="Picture 13" descr="Не е изградена спортска сала во ОУ „Јоаким Крчоски“ во Волково – Truthmeter"/>
          <p:cNvPicPr>
            <a:picLocks noChangeAspect="1" noChangeArrowheads="1"/>
          </p:cNvPicPr>
          <p:nvPr/>
        </p:nvPicPr>
        <p:blipFill>
          <a:blip r:embed="rId3" cstate="print"/>
          <a:srcRect/>
          <a:stretch>
            <a:fillRect/>
          </a:stretch>
        </p:blipFill>
        <p:spPr bwMode="auto">
          <a:xfrm>
            <a:off x="0" y="3429000"/>
            <a:ext cx="3398565" cy="3096344"/>
          </a:xfrm>
          <a:prstGeom prst="rect">
            <a:avLst/>
          </a:prstGeom>
          <a:noFill/>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alpha val="98000"/>
          </a:srgbClr>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4427984" cy="163121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000" b="1" i="1" u="none" strike="noStrike" cap="none" normalizeH="0" baseline="0" dirty="0">
                <a:ln>
                  <a:noFill/>
                </a:ln>
                <a:solidFill>
                  <a:schemeClr val="accent3">
                    <a:lumMod val="50000"/>
                  </a:schemeClr>
                </a:solidFill>
                <a:effectLst/>
                <a:latin typeface="Calibri" pitchFamily="34" charset="0"/>
                <a:ea typeface="Times New Roman" pitchFamily="18" charset="0"/>
                <a:cs typeface="Times New Roman" pitchFamily="18" charset="0"/>
              </a:rPr>
              <a:t>ЦЕЛ</a:t>
            </a:r>
            <a:endParaRPr kumimoji="0" lang="en-US" sz="1100" b="0" i="1" u="none" strike="noStrike" cap="none" normalizeH="0" baseline="0" dirty="0">
              <a:ln>
                <a:noFill/>
              </a:ln>
              <a:solidFill>
                <a:schemeClr val="accent3">
                  <a:lumMod val="50000"/>
                </a:schemeClr>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000" b="0" i="0" u="none" strike="noStrike" cap="none" normalizeH="0" baseline="0" dirty="0">
                <a:ln>
                  <a:noFill/>
                </a:ln>
                <a:solidFill>
                  <a:schemeClr val="accent2">
                    <a:lumMod val="50000"/>
                  </a:schemeClr>
                </a:solidFill>
                <a:effectLst/>
                <a:latin typeface="Calibri" pitchFamily="34" charset="0"/>
                <a:ea typeface="Times New Roman" pitchFamily="18" charset="0"/>
                <a:cs typeface="Times New Roman" pitchFamily="18" charset="0"/>
              </a:rPr>
              <a:t>Креирање услови за реализација на редовна настава, настава од далечина и</a:t>
            </a:r>
            <a:r>
              <a:rPr kumimoji="0" lang="mk-MK" sz="2000" b="0" i="0" u="none" strike="noStrike" cap="none" normalizeH="0" dirty="0">
                <a:ln>
                  <a:noFill/>
                </a:ln>
                <a:solidFill>
                  <a:schemeClr val="accent2">
                    <a:lumMod val="50000"/>
                  </a:schemeClr>
                </a:solidFill>
                <a:effectLst/>
                <a:latin typeface="Calibri" pitchFamily="34" charset="0"/>
                <a:ea typeface="Times New Roman" pitchFamily="18" charset="0"/>
                <a:cs typeface="Times New Roman" pitchFamily="18" charset="0"/>
              </a:rPr>
              <a:t> </a:t>
            </a:r>
            <a:r>
              <a:rPr kumimoji="0" lang="mk-MK" sz="2000" b="0" i="0" u="none" strike="noStrike" cap="none" normalizeH="0" baseline="0" dirty="0">
                <a:ln>
                  <a:noFill/>
                </a:ln>
                <a:solidFill>
                  <a:schemeClr val="accent2">
                    <a:lumMod val="50000"/>
                  </a:schemeClr>
                </a:solidFill>
                <a:effectLst/>
                <a:latin typeface="Calibri" pitchFamily="34" charset="0"/>
                <a:ea typeface="Times New Roman" pitchFamily="18" charset="0"/>
                <a:cs typeface="Times New Roman" pitchFamily="18" charset="0"/>
              </a:rPr>
              <a:t>подобрување на демократската клима во училиштето</a:t>
            </a:r>
            <a:r>
              <a:rPr kumimoji="0" lang="mk-MK"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t>
            </a:r>
            <a:endParaRPr kumimoji="0" lang="mk-MK" sz="1800" b="0" i="0" u="none" strike="noStrike" cap="none" normalizeH="0" baseline="0" dirty="0">
              <a:ln>
                <a:noFill/>
              </a:ln>
              <a:solidFill>
                <a:schemeClr val="tx1"/>
              </a:solidFill>
              <a:effectLst/>
              <a:latin typeface="Arial" pitchFamily="34" charset="0"/>
              <a:cs typeface="Arial" pitchFamily="34" charset="0"/>
            </a:endParaRPr>
          </a:p>
        </p:txBody>
      </p:sp>
      <p:sp>
        <p:nvSpPr>
          <p:cNvPr id="19459" name="Rectangle 3"/>
          <p:cNvSpPr>
            <a:spLocks noChangeArrowheads="1"/>
          </p:cNvSpPr>
          <p:nvPr/>
        </p:nvSpPr>
        <p:spPr bwMode="auto">
          <a:xfrm>
            <a:off x="4427984" y="1659578"/>
            <a:ext cx="4067944" cy="150810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1600" b="1" i="1"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СТРАТЕГИЈА</a:t>
            </a:r>
            <a:endParaRPr kumimoji="0" lang="en-US" sz="1000" b="0" i="1"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mk-MK" sz="1900" b="1" i="0" u="none" strike="noStrike" cap="none" normalizeH="0" baseline="0" dirty="0">
                <a:ln>
                  <a:noFill/>
                </a:ln>
                <a:solidFill>
                  <a:srgbClr val="002060"/>
                </a:solidFill>
                <a:effectLst/>
                <a:latin typeface="Calibri" pitchFamily="34" charset="0"/>
                <a:ea typeface="Times New Roman" pitchFamily="18" charset="0"/>
                <a:cs typeface="Times New Roman" pitchFamily="18" charset="0"/>
              </a:rPr>
              <a:t>Обезбедување услови, опрема за современа настава и реализација на активности со ученици и наставници.</a:t>
            </a:r>
            <a:endParaRPr kumimoji="0" lang="mk-MK" sz="1900" b="1" i="0" u="none" strike="noStrike" cap="none" normalizeH="0" baseline="0" dirty="0">
              <a:ln>
                <a:noFill/>
              </a:ln>
              <a:solidFill>
                <a:srgbClr val="002060"/>
              </a:solidFill>
              <a:effectLst/>
              <a:latin typeface="Arial" pitchFamily="34" charset="0"/>
              <a:cs typeface="Arial" pitchFamily="34" charset="0"/>
            </a:endParaRPr>
          </a:p>
        </p:txBody>
      </p:sp>
      <p:sp>
        <p:nvSpPr>
          <p:cNvPr id="19460" name="Rectangle 4"/>
          <p:cNvSpPr>
            <a:spLocks noChangeArrowheads="1"/>
          </p:cNvSpPr>
          <p:nvPr/>
        </p:nvSpPr>
        <p:spPr bwMode="auto">
          <a:xfrm>
            <a:off x="1907704" y="3212976"/>
            <a:ext cx="2520280" cy="9233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b="1" i="1"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МОТО</a:t>
            </a:r>
            <a:endParaRPr kumimoji="0" lang="en-US" sz="1050" b="1" i="1"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mk-MK" b="1" i="1"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Сигурни  кон демократска иднина.</a:t>
            </a:r>
            <a:endParaRPr kumimoji="0" lang="mk-MK" sz="2800" b="1" i="1" u="none" strike="noStrike" cap="none" normalizeH="0" baseline="0" dirty="0">
              <a:ln>
                <a:noFill/>
              </a:ln>
              <a:solidFill>
                <a:schemeClr val="tx1"/>
              </a:solidFill>
              <a:effectLst/>
              <a:latin typeface="Arial" pitchFamily="34" charset="0"/>
              <a:cs typeface="Arial" pitchFamily="34" charset="0"/>
            </a:endParaRPr>
          </a:p>
        </p:txBody>
      </p:sp>
      <p:pic>
        <p:nvPicPr>
          <p:cNvPr id="19462" name="Picture 6" descr="Продолжување на меѓуетничка соработка и... - ООУ „Јоаким Крчоски“ | Facebook"/>
          <p:cNvPicPr>
            <a:picLocks noChangeAspect="1" noChangeArrowheads="1"/>
          </p:cNvPicPr>
          <p:nvPr/>
        </p:nvPicPr>
        <p:blipFill>
          <a:blip r:embed="rId2" cstate="print"/>
          <a:srcRect/>
          <a:stretch>
            <a:fillRect/>
          </a:stretch>
        </p:blipFill>
        <p:spPr bwMode="auto">
          <a:xfrm>
            <a:off x="3059832" y="4193039"/>
            <a:ext cx="2466975" cy="2492896"/>
          </a:xfrm>
          <a:prstGeom prst="rect">
            <a:avLst/>
          </a:prstGeom>
          <a:noFill/>
        </p:spPr>
      </p:pic>
      <p:pic>
        <p:nvPicPr>
          <p:cNvPr id="19466" name="Picture 10" descr="Фотографија на ООУ „Јоаким Крчоски“."/>
          <p:cNvPicPr>
            <a:picLocks noChangeAspect="1" noChangeArrowheads="1"/>
          </p:cNvPicPr>
          <p:nvPr/>
        </p:nvPicPr>
        <p:blipFill>
          <a:blip r:embed="rId3" cstate="print"/>
          <a:srcRect/>
          <a:stretch>
            <a:fillRect/>
          </a:stretch>
        </p:blipFill>
        <p:spPr bwMode="auto">
          <a:xfrm>
            <a:off x="0" y="4092982"/>
            <a:ext cx="2555776" cy="2708920"/>
          </a:xfrm>
          <a:prstGeom prst="rect">
            <a:avLst/>
          </a:prstGeom>
          <a:noFill/>
        </p:spPr>
      </p:pic>
      <p:pic>
        <p:nvPicPr>
          <p:cNvPr id="19468" name="Picture 12" descr="Фотографија на ООУ „Јоаким Крчоски“."/>
          <p:cNvPicPr>
            <a:picLocks noChangeAspect="1" noChangeArrowheads="1"/>
          </p:cNvPicPr>
          <p:nvPr/>
        </p:nvPicPr>
        <p:blipFill>
          <a:blip r:embed="rId4" cstate="print"/>
          <a:srcRect/>
          <a:stretch>
            <a:fillRect/>
          </a:stretch>
        </p:blipFill>
        <p:spPr bwMode="auto">
          <a:xfrm>
            <a:off x="5724128" y="0"/>
            <a:ext cx="3131840" cy="1484784"/>
          </a:xfrm>
          <a:prstGeom prst="rect">
            <a:avLst/>
          </a:prstGeom>
          <a:noFill/>
        </p:spPr>
      </p:pic>
      <p:pic>
        <p:nvPicPr>
          <p:cNvPr id="19470" name="Picture 14" descr="Фотографија на ООУ „Јоаким Крчоски“."/>
          <p:cNvPicPr>
            <a:picLocks noChangeAspect="1" noChangeArrowheads="1"/>
          </p:cNvPicPr>
          <p:nvPr/>
        </p:nvPicPr>
        <p:blipFill>
          <a:blip r:embed="rId5" cstate="print"/>
          <a:srcRect/>
          <a:stretch>
            <a:fillRect/>
          </a:stretch>
        </p:blipFill>
        <p:spPr bwMode="auto">
          <a:xfrm>
            <a:off x="0" y="1702693"/>
            <a:ext cx="1835696" cy="2088232"/>
          </a:xfrm>
          <a:prstGeom prst="rect">
            <a:avLst/>
          </a:prstGeom>
          <a:noFill/>
        </p:spPr>
      </p:pic>
      <p:pic>
        <p:nvPicPr>
          <p:cNvPr id="19472" name="Picture 16" descr="Фотографија на ООУ „Јоаким Крчоски“."/>
          <p:cNvPicPr>
            <a:picLocks noChangeAspect="1" noChangeArrowheads="1"/>
          </p:cNvPicPr>
          <p:nvPr/>
        </p:nvPicPr>
        <p:blipFill>
          <a:blip r:embed="rId6" cstate="print"/>
          <a:srcRect/>
          <a:stretch>
            <a:fillRect/>
          </a:stretch>
        </p:blipFill>
        <p:spPr bwMode="auto">
          <a:xfrm>
            <a:off x="5652120" y="3356992"/>
            <a:ext cx="3311352" cy="2088232"/>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gtEl>
                                        <p:attrNameLst>
                                          <p:attrName>style.visibility</p:attrName>
                                        </p:attrNameLst>
                                      </p:cBhvr>
                                      <p:to>
                                        <p:strVal val="visible"/>
                                      </p:to>
                                    </p:set>
                                    <p:anim calcmode="lin" valueType="num">
                                      <p:cBhvr additive="base">
                                        <p:cTn id="13" dur="500" fill="hold"/>
                                        <p:tgtEl>
                                          <p:spTgt spid="19459"/>
                                        </p:tgtEl>
                                        <p:attrNameLst>
                                          <p:attrName>ppt_x</p:attrName>
                                        </p:attrNameLst>
                                      </p:cBhvr>
                                      <p:tavLst>
                                        <p:tav tm="0">
                                          <p:val>
                                            <p:strVal val="#ppt_x"/>
                                          </p:val>
                                        </p:tav>
                                        <p:tav tm="100000">
                                          <p:val>
                                            <p:strVal val="#ppt_x"/>
                                          </p:val>
                                        </p:tav>
                                      </p:tavLst>
                                    </p:anim>
                                    <p:anim calcmode="lin" valueType="num">
                                      <p:cBhvr additive="base">
                                        <p:cTn id="14"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60"/>
                                        </p:tgtEl>
                                        <p:attrNameLst>
                                          <p:attrName>style.visibility</p:attrName>
                                        </p:attrNameLst>
                                      </p:cBhvr>
                                      <p:to>
                                        <p:strVal val="visible"/>
                                      </p:to>
                                    </p:set>
                                    <p:anim calcmode="lin" valueType="num">
                                      <p:cBhvr additive="base">
                                        <p:cTn id="19" dur="500" fill="hold"/>
                                        <p:tgtEl>
                                          <p:spTgt spid="19460"/>
                                        </p:tgtEl>
                                        <p:attrNameLst>
                                          <p:attrName>ppt_x</p:attrName>
                                        </p:attrNameLst>
                                      </p:cBhvr>
                                      <p:tavLst>
                                        <p:tav tm="0">
                                          <p:val>
                                            <p:strVal val="#ppt_x"/>
                                          </p:val>
                                        </p:tav>
                                        <p:tav tm="100000">
                                          <p:val>
                                            <p:strVal val="#ppt_x"/>
                                          </p:val>
                                        </p:tav>
                                      </p:tavLst>
                                    </p:anim>
                                    <p:anim calcmode="lin" valueType="num">
                                      <p:cBhvr additive="base">
                                        <p:cTn id="20"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9462"/>
                                        </p:tgtEl>
                                        <p:attrNameLst>
                                          <p:attrName>style.visibility</p:attrName>
                                        </p:attrNameLst>
                                      </p:cBhvr>
                                      <p:to>
                                        <p:strVal val="visible"/>
                                      </p:to>
                                    </p:set>
                                    <p:animEffect transition="in" filter="randombar(horizontal)">
                                      <p:cBhvr>
                                        <p:cTn id="33" dur="500"/>
                                        <p:tgtEl>
                                          <p:spTgt spid="1946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46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9472"/>
                                        </p:tgtEl>
                                        <p:attrNameLst>
                                          <p:attrName>style.visibility</p:attrName>
                                        </p:attrNameLst>
                                      </p:cBhvr>
                                      <p:to>
                                        <p:strVal val="visible"/>
                                      </p:to>
                                    </p:set>
                                    <p:animEffect transition="in" filter="randombar(horizontal)">
                                      <p:cBhvr>
                                        <p:cTn id="42" dur="5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Picture 15" descr="Стартува изграбата на спортска сала во ООУ ,,Јоаким Крчовски” |  skopjeinfo.mk"/>
          <p:cNvPicPr>
            <a:picLocks noChangeAspect="1" noChangeArrowheads="1"/>
          </p:cNvPicPr>
          <p:nvPr/>
        </p:nvPicPr>
        <p:blipFill>
          <a:blip r:embed="rId3" cstate="print"/>
          <a:srcRect/>
          <a:stretch>
            <a:fillRect/>
          </a:stretch>
        </p:blipFill>
        <p:spPr bwMode="auto">
          <a:xfrm>
            <a:off x="6335688" y="4959424"/>
            <a:ext cx="2808312" cy="1898576"/>
          </a:xfrm>
          <a:prstGeom prst="rect">
            <a:avLst/>
          </a:prstGeom>
          <a:noFill/>
        </p:spPr>
      </p:pic>
      <p:pic>
        <p:nvPicPr>
          <p:cNvPr id="22530" name="Picture 2" descr="О.Ѓорче Петров: Стартува изградбата на спортска сала во ООУ ,,Јоаким  Крчовски” – javnaadministracija.mk"/>
          <p:cNvPicPr>
            <a:picLocks noChangeAspect="1" noChangeArrowheads="1"/>
          </p:cNvPicPr>
          <p:nvPr/>
        </p:nvPicPr>
        <p:blipFill>
          <a:blip r:embed="rId4" cstate="print"/>
          <a:srcRect/>
          <a:stretch>
            <a:fillRect/>
          </a:stretch>
        </p:blipFill>
        <p:spPr bwMode="auto">
          <a:xfrm>
            <a:off x="3779912" y="1196752"/>
            <a:ext cx="2664296" cy="3429000"/>
          </a:xfrm>
          <a:prstGeom prst="rect">
            <a:avLst/>
          </a:prstGeom>
          <a:noFill/>
        </p:spPr>
      </p:pic>
      <p:pic>
        <p:nvPicPr>
          <p:cNvPr id="22532" name="Picture 4" descr="ООУ „Јоаким Крчоски“ - Home | Facebook"/>
          <p:cNvPicPr>
            <a:picLocks noChangeAspect="1" noChangeArrowheads="1"/>
          </p:cNvPicPr>
          <p:nvPr/>
        </p:nvPicPr>
        <p:blipFill>
          <a:blip r:embed="rId5" cstate="print"/>
          <a:srcRect/>
          <a:stretch>
            <a:fillRect/>
          </a:stretch>
        </p:blipFill>
        <p:spPr bwMode="auto">
          <a:xfrm>
            <a:off x="6588224" y="0"/>
            <a:ext cx="2555776" cy="2420888"/>
          </a:xfrm>
          <a:prstGeom prst="rect">
            <a:avLst/>
          </a:prstGeom>
          <a:noFill/>
        </p:spPr>
      </p:pic>
      <p:pic>
        <p:nvPicPr>
          <p:cNvPr id="22534" name="Picture 6" descr="Свечена приредба по повод стапување на... - ООУ „Јоаким Крчоски“ | Facebook"/>
          <p:cNvPicPr>
            <a:picLocks noChangeAspect="1" noChangeArrowheads="1"/>
          </p:cNvPicPr>
          <p:nvPr/>
        </p:nvPicPr>
        <p:blipFill>
          <a:blip r:embed="rId6" cstate="print"/>
          <a:srcRect/>
          <a:stretch>
            <a:fillRect/>
          </a:stretch>
        </p:blipFill>
        <p:spPr bwMode="auto">
          <a:xfrm>
            <a:off x="179512" y="4437112"/>
            <a:ext cx="3384376" cy="2304256"/>
          </a:xfrm>
          <a:prstGeom prst="rect">
            <a:avLst/>
          </a:prstGeom>
          <a:noFill/>
        </p:spPr>
      </p:pic>
      <p:pic>
        <p:nvPicPr>
          <p:cNvPr id="22536" name="Picture 8" descr="Драматизација на текстот &quot;Чистотата е... - ООУ „Јоаким Крчоски“ | Facebook"/>
          <p:cNvPicPr>
            <a:picLocks noChangeAspect="1" noChangeArrowheads="1"/>
          </p:cNvPicPr>
          <p:nvPr/>
        </p:nvPicPr>
        <p:blipFill>
          <a:blip r:embed="rId7" cstate="print"/>
          <a:srcRect/>
          <a:stretch>
            <a:fillRect/>
          </a:stretch>
        </p:blipFill>
        <p:spPr bwMode="auto">
          <a:xfrm>
            <a:off x="6876256" y="2780928"/>
            <a:ext cx="2106935" cy="1847851"/>
          </a:xfrm>
          <a:prstGeom prst="rect">
            <a:avLst/>
          </a:prstGeom>
          <a:noFill/>
        </p:spPr>
      </p:pic>
      <p:pic>
        <p:nvPicPr>
          <p:cNvPr id="22538" name="Picture 10" descr="Нова спортска сала во ООУ „Јоаким Крчоски“ | Вечер ...1963 | Vecer MK"/>
          <p:cNvPicPr>
            <a:picLocks noChangeAspect="1" noChangeArrowheads="1"/>
          </p:cNvPicPr>
          <p:nvPr/>
        </p:nvPicPr>
        <p:blipFill>
          <a:blip r:embed="rId8" cstate="print"/>
          <a:srcRect/>
          <a:stretch>
            <a:fillRect/>
          </a:stretch>
        </p:blipFill>
        <p:spPr bwMode="auto">
          <a:xfrm>
            <a:off x="0" y="0"/>
            <a:ext cx="3419872" cy="3486151"/>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2532"/>
                                        </p:tgtEl>
                                        <p:attrNameLst>
                                          <p:attrName>style.visibility</p:attrName>
                                        </p:attrNameLst>
                                      </p:cBhvr>
                                      <p:to>
                                        <p:strVal val="visible"/>
                                      </p:to>
                                    </p:set>
                                    <p:anim calcmode="lin" valueType="num">
                                      <p:cBhvr additive="base">
                                        <p:cTn id="15" dur="500" fill="hold"/>
                                        <p:tgtEl>
                                          <p:spTgt spid="22532"/>
                                        </p:tgtEl>
                                        <p:attrNameLst>
                                          <p:attrName>ppt_x</p:attrName>
                                        </p:attrNameLst>
                                      </p:cBhvr>
                                      <p:tavLst>
                                        <p:tav tm="0">
                                          <p:val>
                                            <p:strVal val="#ppt_x"/>
                                          </p:val>
                                        </p:tav>
                                        <p:tav tm="100000">
                                          <p:val>
                                            <p:strVal val="#ppt_x"/>
                                          </p:val>
                                        </p:tav>
                                      </p:tavLst>
                                    </p:anim>
                                    <p:anim calcmode="lin" valueType="num">
                                      <p:cBhvr additive="base">
                                        <p:cTn id="16"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534"/>
                                        </p:tgtEl>
                                        <p:attrNameLst>
                                          <p:attrName>style.visibility</p:attrName>
                                        </p:attrNameLst>
                                      </p:cBhvr>
                                      <p:to>
                                        <p:strVal val="visible"/>
                                      </p:to>
                                    </p:set>
                                    <p:anim calcmode="lin" valueType="num">
                                      <p:cBhvr additive="base">
                                        <p:cTn id="21" dur="500" fill="hold"/>
                                        <p:tgtEl>
                                          <p:spTgt spid="22534"/>
                                        </p:tgtEl>
                                        <p:attrNameLst>
                                          <p:attrName>ppt_x</p:attrName>
                                        </p:attrNameLst>
                                      </p:cBhvr>
                                      <p:tavLst>
                                        <p:tav tm="0">
                                          <p:val>
                                            <p:strVal val="#ppt_x"/>
                                          </p:val>
                                        </p:tav>
                                        <p:tav tm="100000">
                                          <p:val>
                                            <p:strVal val="#ppt_x"/>
                                          </p:val>
                                        </p:tav>
                                      </p:tavLst>
                                    </p:anim>
                                    <p:anim calcmode="lin" valueType="num">
                                      <p:cBhvr additive="base">
                                        <p:cTn id="22"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2530"/>
                                        </p:tgtEl>
                                        <p:attrNameLst>
                                          <p:attrName>style.visibility</p:attrName>
                                        </p:attrNameLst>
                                      </p:cBhvr>
                                      <p:to>
                                        <p:strVal val="visible"/>
                                      </p:to>
                                    </p:set>
                                    <p:animEffect transition="in" filter="randombar(horizontal)">
                                      <p:cBhvr>
                                        <p:cTn id="32"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Vertical Scroll 2"/>
          <p:cNvSpPr/>
          <p:nvPr/>
        </p:nvSpPr>
        <p:spPr>
          <a:xfrm>
            <a:off x="0" y="0"/>
            <a:ext cx="5148064" cy="3645024"/>
          </a:xfrm>
          <a:prstGeom prst="verticalScroll">
            <a:avLst>
              <a:gd name="adj" fmla="val 1518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2" name="Rectangle 2"/>
          <p:cNvSpPr>
            <a:spLocks noChangeArrowheads="1"/>
          </p:cNvSpPr>
          <p:nvPr/>
        </p:nvSpPr>
        <p:spPr bwMode="auto">
          <a:xfrm>
            <a:off x="611560" y="620688"/>
            <a:ext cx="3816424" cy="2970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mk-MK" sz="17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Организација на задолжителна настава</a:t>
            </a:r>
            <a:r>
              <a:rPr kumimoji="0" lang="en-GB" sz="17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mk-MK" sz="17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Задолжителната настава се организира и реализира согласно Наставните планови и програми за основно образование дадени од МОН.</a:t>
            </a:r>
            <a:r>
              <a:rPr kumimoji="0" lang="mk-MK" sz="1700" b="0" i="0" u="none" strike="noStrike" cap="none" normalizeH="0" dirty="0">
                <a:ln>
                  <a:noFill/>
                </a:ln>
                <a:solidFill>
                  <a:srgbClr val="000000"/>
                </a:solidFill>
                <a:effectLst/>
                <a:latin typeface="Calibri" pitchFamily="34" charset="0"/>
                <a:ea typeface="Times New Roman" pitchFamily="18" charset="0"/>
                <a:cs typeface="Times New Roman" pitchFamily="18" charset="0"/>
              </a:rPr>
              <a:t> </a:t>
            </a:r>
            <a:r>
              <a:rPr kumimoji="0" lang="mk-MK" sz="17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Во централното и подрачното училиште наставата  до почетокот на пандемијата од Ковид се реализираше во две смени: прва смена од</a:t>
            </a:r>
            <a:r>
              <a:rPr kumimoji="0" lang="mk-MK" sz="1700" b="0" i="0" u="none" strike="noStrike" cap="none" normalizeH="0" dirty="0">
                <a:ln>
                  <a:noFill/>
                </a:ln>
                <a:solidFill>
                  <a:srgbClr val="000000"/>
                </a:solidFill>
                <a:effectLst/>
                <a:latin typeface="Calibri" pitchFamily="34" charset="0"/>
                <a:ea typeface="Times New Roman" pitchFamily="18" charset="0"/>
                <a:cs typeface="Times New Roman" pitchFamily="18" charset="0"/>
              </a:rPr>
              <a:t> </a:t>
            </a:r>
            <a:r>
              <a:rPr kumimoji="0" lang="mk-MK" sz="17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8.00 часот до 13.25 часот и втора смена од 13.00 до 18.25</a:t>
            </a:r>
            <a:r>
              <a:rPr kumimoji="0" lang="mk-MK" sz="1700" b="0" i="0" u="none" strike="noStrike" cap="none" normalizeH="0" dirty="0">
                <a:ln>
                  <a:noFill/>
                </a:ln>
                <a:solidFill>
                  <a:srgbClr val="000000"/>
                </a:solidFill>
                <a:effectLst/>
                <a:latin typeface="Calibri" pitchFamily="34" charset="0"/>
                <a:ea typeface="Times New Roman" pitchFamily="18" charset="0"/>
                <a:cs typeface="Times New Roman" pitchFamily="18" charset="0"/>
              </a:rPr>
              <a:t> часот</a:t>
            </a:r>
            <a:endParaRPr kumimoji="0" lang="mk-MK" sz="1700" b="0" i="0" u="none" strike="noStrike" cap="none" normalizeH="0" baseline="0" dirty="0">
              <a:ln>
                <a:noFill/>
              </a:ln>
              <a:solidFill>
                <a:schemeClr val="tx1"/>
              </a:solidFill>
              <a:effectLst/>
              <a:latin typeface="Arial" pitchFamily="34" charset="0"/>
              <a:cs typeface="Arial" pitchFamily="34" charset="0"/>
            </a:endParaRPr>
          </a:p>
        </p:txBody>
      </p:sp>
      <p:sp>
        <p:nvSpPr>
          <p:cNvPr id="20484" name="Rectangle 4"/>
          <p:cNvSpPr>
            <a:spLocks noChangeArrowheads="1"/>
          </p:cNvSpPr>
          <p:nvPr/>
        </p:nvSpPr>
        <p:spPr bwMode="auto">
          <a:xfrm>
            <a:off x="2699792" y="4803591"/>
            <a:ext cx="6444208" cy="1400383"/>
          </a:xfrm>
          <a:prstGeom prst="rect">
            <a:avLst/>
          </a:prstGeom>
          <a:solidFill>
            <a:srgbClr val="D16DA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lang="ru-RU" sz="1700" b="1" dirty="0">
                <a:latin typeface="Calibri" pitchFamily="34" charset="0"/>
                <a:ea typeface="Times New Roman" pitchFamily="18" charset="0"/>
                <a:cs typeface="Times New Roman" pitchFamily="18" charset="0"/>
              </a:rPr>
              <a:t>У</a:t>
            </a:r>
            <a:r>
              <a:rPr kumimoji="0" lang="ru-RU" sz="17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чилиштето располага со 8 универзални училници, 1 специјализирана училница за учениците од прво одделение и 1 мала просторија за дневен престој. Во 3 училници се поставени компјутери за учениците. Оваа година е изградена нова спортска сала во дворот на централното училиште</a:t>
            </a:r>
            <a:r>
              <a:rPr lang="ru-RU" sz="1700" b="1" dirty="0">
                <a:latin typeface="Calibri" pitchFamily="34" charset="0"/>
                <a:ea typeface="Times New Roman" pitchFamily="18" charset="0"/>
                <a:cs typeface="Times New Roman" pitchFamily="18" charset="0"/>
              </a:rPr>
              <a:t>.</a:t>
            </a:r>
            <a:endParaRPr kumimoji="0" lang="ru-RU" sz="1700" b="1" i="0" u="none" strike="noStrike" cap="none" normalizeH="0" baseline="0" dirty="0">
              <a:ln>
                <a:noFill/>
              </a:ln>
              <a:solidFill>
                <a:schemeClr val="tx1"/>
              </a:solidFill>
              <a:effectLst/>
              <a:latin typeface="Arial" pitchFamily="34" charset="0"/>
              <a:cs typeface="Arial" pitchFamily="34" charset="0"/>
            </a:endParaRPr>
          </a:p>
        </p:txBody>
      </p:sp>
      <p:sp>
        <p:nvSpPr>
          <p:cNvPr id="20486" name="AutoShape 6" descr="Училницата на првачињата-пријатно катче... - ООУ „Јоаким Крчоски“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Училницата на првачињата-пријатно катче... - ООУ „Јоаким Крчоски“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90" name="Picture 10" descr="Упис на првачиња за учебната 2017-18 – ОУ Јоаким Крчоски"/>
          <p:cNvPicPr>
            <a:picLocks noChangeAspect="1" noChangeArrowheads="1"/>
          </p:cNvPicPr>
          <p:nvPr/>
        </p:nvPicPr>
        <p:blipFill>
          <a:blip r:embed="rId2" cstate="print"/>
          <a:srcRect/>
          <a:stretch>
            <a:fillRect/>
          </a:stretch>
        </p:blipFill>
        <p:spPr bwMode="auto">
          <a:xfrm>
            <a:off x="0" y="3717032"/>
            <a:ext cx="2627784" cy="2887217"/>
          </a:xfrm>
          <a:prstGeom prst="rect">
            <a:avLst/>
          </a:prstGeom>
          <a:noFill/>
        </p:spPr>
      </p:pic>
      <p:sp>
        <p:nvSpPr>
          <p:cNvPr id="20492" name="AutoShape 12" descr="КОГА СЕ САКА СЕ МОЖЕ: Училиштето во Волково е пример за инклузија, таму  сите деца се исти (ФОТО+ИНФОГРАФИК) - Слободен печа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4" name="AutoShape 14" descr="КОГА СЕ САКА СЕ МОЖЕ: Училиштето во Волково е пример за инклузија, таму  сите деца се исти (ФОТО+ИНФОГРАФИК) - Слободен печа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6" name="AutoShape 16" descr="КОГА СЕ САКА СЕ МОЖЕ: Училиштето во Волково е пример за инклузија, таму  сите деца се исти (ФОТО+ИНФОГРАФИК) - Слободен печа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97" name="Picture 17" descr="C:\Users\Administrator\Downloads\ucheniczi-volkovo.jpg"/>
          <p:cNvPicPr>
            <a:picLocks noChangeAspect="1" noChangeArrowheads="1"/>
          </p:cNvPicPr>
          <p:nvPr/>
        </p:nvPicPr>
        <p:blipFill>
          <a:blip r:embed="rId3" cstate="print"/>
          <a:srcRect/>
          <a:stretch>
            <a:fillRect/>
          </a:stretch>
        </p:blipFill>
        <p:spPr bwMode="auto">
          <a:xfrm>
            <a:off x="4788024" y="548680"/>
            <a:ext cx="4176464" cy="345638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0484"/>
                                        </p:tgtEl>
                                        <p:attrNameLst>
                                          <p:attrName>style.visibility</p:attrName>
                                        </p:attrNameLst>
                                      </p:cBhvr>
                                      <p:to>
                                        <p:strVal val="visible"/>
                                      </p:to>
                                    </p:set>
                                    <p:animEffect transition="in" filter="randombar(horizontal)">
                                      <p:cBhvr>
                                        <p:cTn id="21" dur="500"/>
                                        <p:tgtEl>
                                          <p:spTgt spid="2048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482" grpId="0"/>
      <p:bldP spid="204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80491" y="98172"/>
            <a:ext cx="4572000" cy="147732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mk-MK" dirty="0"/>
              <a:t>Сите ученици од I до IX одделение во централното училиште го изучуваат англискиот јазик како прв странски јазик. Учениците од VI до IX одделение го учат францускиот јазик како втор странски јазик. </a:t>
            </a:r>
            <a:endParaRPr lang="en-US" dirty="0"/>
          </a:p>
        </p:txBody>
      </p:sp>
      <p:sp>
        <p:nvSpPr>
          <p:cNvPr id="21505" name="Rectangle 1"/>
          <p:cNvSpPr>
            <a:spLocks noChangeArrowheads="1"/>
          </p:cNvSpPr>
          <p:nvPr/>
        </p:nvSpPr>
        <p:spPr bwMode="auto">
          <a:xfrm>
            <a:off x="2951312" y="3003098"/>
            <a:ext cx="6192688" cy="3093154"/>
          </a:xfrm>
          <a:prstGeom prst="rect">
            <a:avLst/>
          </a:prstGeom>
          <a:solidFill>
            <a:srgbClr val="7030A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kumimoji="0" lang="mk-MK" sz="1500" b="1" i="0" u="none" strike="noStrike" cap="none" normalizeH="0" baseline="0" dirty="0">
                <a:ln>
                  <a:noFill/>
                </a:ln>
                <a:solidFill>
                  <a:schemeClr val="bg2"/>
                </a:solidFill>
                <a:effectLst/>
                <a:latin typeface="Calibri"/>
                <a:ea typeface="Times New Roman" pitchFamily="18" charset="0"/>
                <a:cs typeface="Times New Roman"/>
              </a:rPr>
              <a:t>Изборна настава:</a:t>
            </a:r>
            <a:r>
              <a:rPr lang="mk-MK" sz="1500" b="1" dirty="0">
                <a:solidFill>
                  <a:schemeClr val="bg2"/>
                </a:solidFill>
                <a:latin typeface="Calibri"/>
                <a:ea typeface="Times New Roman" pitchFamily="18" charset="0"/>
                <a:cs typeface="Times New Roman"/>
              </a:rPr>
              <a:t> </a:t>
            </a:r>
            <a:endParaRPr lang="mk-MK" sz="1500" b="1" i="0" u="none" strike="noStrike" cap="none" normalizeH="0" baseline="0" dirty="0">
              <a:ln>
                <a:noFill/>
              </a:ln>
              <a:solidFill>
                <a:schemeClr val="bg2"/>
              </a:solidFill>
              <a:effectLst/>
              <a:latin typeface="Calibri" pitchFamily="34" charset="0"/>
              <a:ea typeface="Times New Roman" pitchFamily="18" charset="0"/>
              <a:cs typeface="Times New Roman" pitchFamily="18" charset="0"/>
            </a:endParaRPr>
          </a:p>
          <a:p>
            <a:pPr indent="457200" algn="just" fontAlgn="base">
              <a:spcBef>
                <a:spcPct val="0"/>
              </a:spcBef>
              <a:spcAft>
                <a:spcPct val="0"/>
              </a:spcAft>
            </a:pPr>
            <a:r>
              <a:rPr kumimoji="0" lang="ru-RU" sz="1500" b="0" i="0" u="none" strike="noStrike" cap="none" normalizeH="0" baseline="0" dirty="0">
                <a:ln>
                  <a:noFill/>
                </a:ln>
                <a:solidFill>
                  <a:schemeClr val="bg2"/>
                </a:solidFill>
                <a:effectLst/>
                <a:latin typeface="Calibri"/>
                <a:ea typeface="Times New Roman" pitchFamily="18" charset="0"/>
                <a:cs typeface="Times New Roman"/>
              </a:rPr>
              <a:t>Пред крајот на учебна година учениците се определуваат за изучување на еден</a:t>
            </a:r>
            <a:r>
              <a:rPr kumimoji="0" lang="ru-RU" sz="1500" b="0" i="0" u="none" strike="noStrike" cap="none" normalizeH="0" dirty="0">
                <a:ln>
                  <a:noFill/>
                </a:ln>
                <a:solidFill>
                  <a:schemeClr val="bg2"/>
                </a:solidFill>
                <a:effectLst/>
                <a:latin typeface="Calibri"/>
                <a:ea typeface="Times New Roman" pitchFamily="18" charset="0"/>
                <a:cs typeface="Times New Roman"/>
              </a:rPr>
              <a:t> </a:t>
            </a:r>
            <a:r>
              <a:rPr kumimoji="0" lang="ru-RU" sz="1500" b="0" i="0" u="none" strike="noStrike" cap="none" normalizeH="0" baseline="0" dirty="0">
                <a:ln>
                  <a:noFill/>
                </a:ln>
                <a:solidFill>
                  <a:schemeClr val="bg2"/>
                </a:solidFill>
                <a:effectLst/>
                <a:latin typeface="Calibri"/>
                <a:ea typeface="Times New Roman" pitchFamily="18" charset="0"/>
                <a:cs typeface="Times New Roman"/>
              </a:rPr>
              <a:t>изборен</a:t>
            </a:r>
            <a:r>
              <a:rPr kumimoji="0" lang="ru-RU" sz="1500" b="0" i="0" u="none" strike="noStrike" cap="none" normalizeH="0" dirty="0">
                <a:ln>
                  <a:noFill/>
                </a:ln>
                <a:solidFill>
                  <a:schemeClr val="bg2"/>
                </a:solidFill>
                <a:effectLst/>
                <a:latin typeface="Calibri"/>
                <a:ea typeface="Times New Roman" pitchFamily="18" charset="0"/>
                <a:cs typeface="Times New Roman"/>
              </a:rPr>
              <a:t> </a:t>
            </a:r>
            <a:r>
              <a:rPr kumimoji="0" lang="ru-RU" sz="1500" b="0" i="0" u="none" strike="noStrike" cap="none" normalizeH="0" baseline="0" dirty="0">
                <a:ln>
                  <a:noFill/>
                </a:ln>
                <a:solidFill>
                  <a:schemeClr val="bg2"/>
                </a:solidFill>
                <a:effectLst/>
                <a:latin typeface="Calibri"/>
                <a:ea typeface="Times New Roman" pitchFamily="18" charset="0"/>
                <a:cs typeface="Times New Roman"/>
              </a:rPr>
              <a:t>предмет преку пополнување на анкета. Изучувањето на предмет кој го интересира ученикот ќе овозможи надградувања</a:t>
            </a:r>
            <a:r>
              <a:rPr kumimoji="0" lang="ru-RU" sz="1500" b="0" i="0" u="none" strike="noStrike" cap="none" normalizeH="0" dirty="0">
                <a:ln>
                  <a:noFill/>
                </a:ln>
                <a:solidFill>
                  <a:schemeClr val="bg2"/>
                </a:solidFill>
                <a:effectLst/>
                <a:latin typeface="Calibri"/>
                <a:ea typeface="Times New Roman" pitchFamily="18" charset="0"/>
                <a:cs typeface="Times New Roman"/>
              </a:rPr>
              <a:t> </a:t>
            </a:r>
            <a:r>
              <a:rPr kumimoji="0" lang="ru-RU" sz="1500" b="0" i="0" u="none" strike="noStrike" cap="none" normalizeH="0" baseline="0" dirty="0">
                <a:ln>
                  <a:noFill/>
                </a:ln>
                <a:solidFill>
                  <a:schemeClr val="bg2"/>
                </a:solidFill>
                <a:effectLst/>
                <a:latin typeface="Calibri"/>
                <a:ea typeface="Times New Roman" pitchFamily="18" charset="0"/>
                <a:cs typeface="Times New Roman"/>
              </a:rPr>
              <a:t>на знаењата од одредени подрачја на учениците</a:t>
            </a:r>
            <a:r>
              <a:rPr kumimoji="0" lang="en-GB" sz="1500" b="0" i="0" u="none" strike="noStrike" cap="none" normalizeH="0" baseline="0" dirty="0">
                <a:ln>
                  <a:noFill/>
                </a:ln>
                <a:solidFill>
                  <a:schemeClr val="bg2"/>
                </a:solidFill>
                <a:effectLst/>
                <a:latin typeface="Calibri"/>
                <a:ea typeface="Times New Roman" pitchFamily="18" charset="0"/>
                <a:cs typeface="Times New Roman"/>
              </a:rPr>
              <a:t>.</a:t>
            </a:r>
            <a:r>
              <a:rPr lang="mk-MK" sz="1500" dirty="0">
                <a:solidFill>
                  <a:schemeClr val="bg2"/>
                </a:solidFill>
                <a:latin typeface="Calibri"/>
                <a:ea typeface="Times New Roman" pitchFamily="18" charset="0"/>
                <a:cs typeface="Times New Roman"/>
              </a:rPr>
              <a:t> </a:t>
            </a:r>
            <a:endParaRPr lang="en-US" sz="1500" b="0" i="0" u="none" strike="noStrike" cap="none" normalizeH="0" baseline="0" dirty="0">
              <a:ln>
                <a:noFill/>
              </a:ln>
              <a:solidFill>
                <a:schemeClr val="bg2"/>
              </a:solidFill>
              <a:effectLst/>
              <a:latin typeface="Arial" pitchFamily="34" charset="0"/>
              <a:cs typeface="Arial" pitchFamily="34" charset="0"/>
            </a:endParaRPr>
          </a:p>
          <a:p>
            <a:pPr indent="365125" algn="just" eaLnBrk="0" fontAlgn="base" hangingPunct="0">
              <a:spcBef>
                <a:spcPct val="0"/>
              </a:spcBef>
              <a:spcAft>
                <a:spcPct val="0"/>
              </a:spcAft>
            </a:pPr>
            <a:r>
              <a:rPr kumimoji="0" lang="mk-MK" sz="1500" b="1" i="0" u="none" strike="noStrike" cap="none" normalizeH="0" baseline="0" dirty="0">
                <a:ln>
                  <a:noFill/>
                </a:ln>
                <a:solidFill>
                  <a:schemeClr val="bg2"/>
                </a:solidFill>
                <a:effectLst/>
                <a:latin typeface="Calibri"/>
                <a:ea typeface="Times New Roman" pitchFamily="18" charset="0"/>
                <a:cs typeface="Times New Roman"/>
              </a:rPr>
              <a:t>Дополнителна настава и додатна настава: </a:t>
            </a:r>
            <a:r>
              <a:rPr kumimoji="0" lang="ru-RU" sz="1500" b="0" i="0" u="none" strike="noStrike" cap="none" normalizeH="0" baseline="0" dirty="0">
                <a:ln>
                  <a:noFill/>
                </a:ln>
                <a:solidFill>
                  <a:schemeClr val="bg2"/>
                </a:solidFill>
                <a:effectLst/>
                <a:latin typeface="Calibri"/>
                <a:ea typeface="Times New Roman" pitchFamily="18" charset="0"/>
                <a:cs typeface="Times New Roman"/>
              </a:rPr>
              <a:t>За ученици кои имаат </a:t>
            </a:r>
            <a:r>
              <a:rPr kumimoji="0" lang="mk-MK" sz="1500" b="0" i="0" u="none" strike="noStrike" cap="none" normalizeH="0" baseline="0" dirty="0">
                <a:ln>
                  <a:noFill/>
                </a:ln>
                <a:solidFill>
                  <a:schemeClr val="bg2"/>
                </a:solidFill>
                <a:effectLst/>
                <a:latin typeface="Calibri"/>
                <a:ea typeface="Times New Roman" pitchFamily="18" charset="0"/>
                <a:cs typeface="Times New Roman"/>
              </a:rPr>
              <a:t>потреба од дополнителна поддршка за определени предмети</a:t>
            </a:r>
            <a:r>
              <a:rPr kumimoji="0" lang="mk-MK" sz="1500" b="0" i="0" u="none" strike="noStrike" cap="none" normalizeH="0" dirty="0">
                <a:ln>
                  <a:noFill/>
                </a:ln>
                <a:solidFill>
                  <a:schemeClr val="bg2"/>
                </a:solidFill>
                <a:effectLst/>
                <a:latin typeface="Calibri"/>
                <a:ea typeface="Times New Roman" pitchFamily="18" charset="0"/>
                <a:cs typeface="Times New Roman"/>
              </a:rPr>
              <a:t> </a:t>
            </a:r>
            <a:r>
              <a:rPr kumimoji="0" lang="mk-MK" sz="1500" b="0" i="0" u="none" strike="noStrike" cap="none" normalizeH="0" baseline="0" dirty="0">
                <a:ln>
                  <a:noFill/>
                </a:ln>
                <a:solidFill>
                  <a:schemeClr val="bg2"/>
                </a:solidFill>
                <a:effectLst/>
                <a:latin typeface="Calibri"/>
                <a:ea typeface="Times New Roman" pitchFamily="18" charset="0"/>
                <a:cs typeface="Times New Roman"/>
              </a:rPr>
              <a:t>по барање на ученикот , родителот/старателот или по проценка на наставникот </a:t>
            </a:r>
            <a:r>
              <a:rPr kumimoji="0" lang="ru-RU" sz="1500" b="0" i="0" u="none" strike="noStrike" cap="none" normalizeH="0" baseline="0" dirty="0">
                <a:ln>
                  <a:noFill/>
                </a:ln>
                <a:solidFill>
                  <a:schemeClr val="bg2"/>
                </a:solidFill>
                <a:effectLst/>
                <a:latin typeface="Calibri"/>
                <a:ea typeface="Times New Roman" pitchFamily="18" charset="0"/>
                <a:cs typeface="Times New Roman"/>
              </a:rPr>
              <a:t>се организира дополнителна настава.</a:t>
            </a:r>
            <a:endParaRPr lang="en-US" sz="1500" b="0" i="0" u="none" strike="noStrike" cap="none" normalizeH="0" baseline="0" dirty="0">
              <a:ln>
                <a:noFill/>
              </a:ln>
              <a:solidFill>
                <a:schemeClr val="bg2"/>
              </a:solidFill>
              <a:effectLst/>
              <a:latin typeface="Arial" pitchFamily="34" charset="0"/>
              <a:cs typeface="Arial" pitchFamily="34" charset="0"/>
            </a:endParaRPr>
          </a:p>
          <a:p>
            <a:pPr indent="365125" algn="just" eaLnBrk="0" fontAlgn="base" hangingPunct="0">
              <a:spcBef>
                <a:spcPct val="0"/>
              </a:spcBef>
              <a:spcAft>
                <a:spcPct val="0"/>
              </a:spcAft>
            </a:pPr>
            <a:r>
              <a:rPr kumimoji="0" lang="mk-MK" sz="1500" b="0" i="0" u="none" strike="noStrike" cap="none" normalizeH="0" baseline="0" dirty="0">
                <a:ln>
                  <a:noFill/>
                </a:ln>
                <a:solidFill>
                  <a:schemeClr val="bg2"/>
                </a:solidFill>
                <a:effectLst/>
                <a:latin typeface="Calibri"/>
                <a:ea typeface="Times New Roman" pitchFamily="18" charset="0"/>
                <a:cs typeface="Times New Roman"/>
              </a:rPr>
              <a:t>З</a:t>
            </a:r>
            <a:r>
              <a:rPr kumimoji="0" lang="en-GB" sz="1500" b="0" i="0" u="none" strike="noStrike" cap="none" normalizeH="0" baseline="0" dirty="0">
                <a:ln>
                  <a:noFill/>
                </a:ln>
                <a:solidFill>
                  <a:schemeClr val="bg2"/>
                </a:solidFill>
                <a:effectLst/>
                <a:latin typeface="Calibri"/>
                <a:ea typeface="Times New Roman" pitchFamily="18" charset="0"/>
                <a:cs typeface="Times New Roman"/>
              </a:rPr>
              <a:t>а </a:t>
            </a:r>
            <a:r>
              <a:rPr kumimoji="0" lang="mk-MK" sz="1500" b="0" i="0" u="none" strike="noStrike" cap="none" normalizeH="0" baseline="0" dirty="0">
                <a:ln>
                  <a:noFill/>
                </a:ln>
                <a:solidFill>
                  <a:schemeClr val="bg2"/>
                </a:solidFill>
                <a:effectLst/>
                <a:latin typeface="Calibri"/>
                <a:ea typeface="Times New Roman" pitchFamily="18" charset="0"/>
                <a:cs typeface="Times New Roman"/>
              </a:rPr>
              <a:t>учениците</a:t>
            </a:r>
            <a:r>
              <a:rPr kumimoji="0" lang="mk-MK" sz="1500" b="0" i="0" u="none" strike="noStrike" cap="none" normalizeH="0" dirty="0">
                <a:ln>
                  <a:noFill/>
                </a:ln>
                <a:solidFill>
                  <a:schemeClr val="bg2"/>
                </a:solidFill>
                <a:effectLst/>
                <a:latin typeface="Calibri"/>
                <a:ea typeface="Times New Roman" pitchFamily="18" charset="0"/>
                <a:cs typeface="Times New Roman"/>
              </a:rPr>
              <a:t> кои </a:t>
            </a:r>
            <a:r>
              <a:rPr kumimoji="0" lang="mk-MK" sz="1500" b="0" i="0" u="none" strike="noStrike" cap="none" normalizeH="0" baseline="0" dirty="0">
                <a:ln>
                  <a:noFill/>
                </a:ln>
                <a:solidFill>
                  <a:schemeClr val="bg2"/>
                </a:solidFill>
                <a:effectLst/>
                <a:latin typeface="Calibri"/>
                <a:ea typeface="Times New Roman" pitchFamily="18" charset="0"/>
                <a:cs typeface="Times New Roman"/>
              </a:rPr>
              <a:t>постигнуваат значителни резултати по одделени наставни предмети се организира додатна настава. Додатната настава има за </a:t>
            </a:r>
            <a:r>
              <a:rPr kumimoji="0" lang="en-GB" sz="1500" b="0" i="0" u="none" strike="noStrike" cap="none" normalizeH="0" baseline="0" dirty="0">
                <a:ln>
                  <a:noFill/>
                </a:ln>
                <a:solidFill>
                  <a:schemeClr val="bg2"/>
                </a:solidFill>
                <a:effectLst/>
                <a:latin typeface="Calibri"/>
                <a:ea typeface="Times New Roman" pitchFamily="18" charset="0"/>
                <a:cs typeface="Times New Roman"/>
              </a:rPr>
              <a:t>ц</a:t>
            </a:r>
            <a:r>
              <a:rPr kumimoji="0" lang="mk-MK" sz="1500" b="0" i="0" u="none" strike="noStrike" cap="none" normalizeH="0" baseline="0" dirty="0">
                <a:ln>
                  <a:noFill/>
                </a:ln>
                <a:solidFill>
                  <a:schemeClr val="bg2"/>
                </a:solidFill>
                <a:effectLst/>
                <a:latin typeface="Calibri"/>
                <a:ea typeface="Times New Roman" pitchFamily="18" charset="0"/>
                <a:cs typeface="Times New Roman"/>
              </a:rPr>
              <a:t>ел</a:t>
            </a:r>
            <a:r>
              <a:rPr lang="mk-MK" sz="1500" dirty="0">
                <a:solidFill>
                  <a:schemeClr val="bg2"/>
                </a:solidFill>
                <a:latin typeface="Calibri"/>
                <a:ea typeface="Times New Roman" pitchFamily="18" charset="0"/>
                <a:cs typeface="Times New Roman"/>
              </a:rPr>
              <a:t> </a:t>
            </a:r>
            <a:r>
              <a:rPr kumimoji="0" lang="en-GB" sz="1500" b="0" i="0" u="none" strike="noStrike" cap="none" normalizeH="0" dirty="0">
                <a:ln>
                  <a:noFill/>
                </a:ln>
                <a:solidFill>
                  <a:schemeClr val="bg2"/>
                </a:solidFill>
                <a:effectLst/>
                <a:latin typeface="Calibri"/>
                <a:ea typeface="Times New Roman" pitchFamily="18" charset="0"/>
                <a:cs typeface="Times New Roman"/>
              </a:rPr>
              <a:t> </a:t>
            </a:r>
            <a:r>
              <a:rPr kumimoji="0" lang="mk-MK" sz="1500" b="0" i="0" u="none" strike="noStrike" cap="none" normalizeH="0" baseline="0" dirty="0">
                <a:ln>
                  <a:noFill/>
                </a:ln>
                <a:solidFill>
                  <a:schemeClr val="bg2"/>
                </a:solidFill>
                <a:effectLst/>
                <a:latin typeface="Calibri"/>
                <a:ea typeface="Times New Roman" pitchFamily="18" charset="0"/>
                <a:cs typeface="Times New Roman"/>
              </a:rPr>
              <a:t>проширување</a:t>
            </a:r>
            <a:r>
              <a:rPr kumimoji="0" lang="mk-MK" sz="1500" b="0" i="0" u="none" strike="noStrike" cap="none" normalizeH="0" dirty="0">
                <a:ln>
                  <a:noFill/>
                </a:ln>
                <a:solidFill>
                  <a:schemeClr val="bg2"/>
                </a:solidFill>
                <a:effectLst/>
                <a:latin typeface="Calibri"/>
                <a:ea typeface="Times New Roman" pitchFamily="18" charset="0"/>
                <a:cs typeface="Times New Roman"/>
              </a:rPr>
              <a:t> </a:t>
            </a:r>
            <a:r>
              <a:rPr kumimoji="0" lang="en-GB" sz="1500" b="0" i="0" u="none" strike="noStrike" cap="none" normalizeH="0" baseline="0" dirty="0">
                <a:ln>
                  <a:noFill/>
                </a:ln>
                <a:solidFill>
                  <a:schemeClr val="bg2"/>
                </a:solidFill>
                <a:effectLst/>
                <a:latin typeface="Calibri"/>
                <a:ea typeface="Times New Roman" pitchFamily="18" charset="0"/>
                <a:cs typeface="Times New Roman"/>
              </a:rPr>
              <a:t>и </a:t>
            </a:r>
            <a:r>
              <a:rPr kumimoji="0" lang="mk-MK" sz="1500" b="0" i="0" u="none" strike="noStrike" cap="none" normalizeH="0" baseline="0" dirty="0">
                <a:ln>
                  <a:noFill/>
                </a:ln>
                <a:solidFill>
                  <a:schemeClr val="bg2"/>
                </a:solidFill>
                <a:effectLst/>
                <a:latin typeface="Calibri"/>
                <a:ea typeface="Times New Roman" pitchFamily="18" charset="0"/>
                <a:cs typeface="Times New Roman"/>
              </a:rPr>
              <a:t>збогатување</a:t>
            </a:r>
            <a:r>
              <a:rPr kumimoji="0" lang="mk-MK" sz="1500" b="0" i="0" u="none" strike="noStrike" cap="none" normalizeH="0" dirty="0">
                <a:ln>
                  <a:noFill/>
                </a:ln>
                <a:solidFill>
                  <a:schemeClr val="bg2"/>
                </a:solidFill>
                <a:effectLst/>
                <a:latin typeface="Calibri"/>
                <a:ea typeface="Times New Roman" pitchFamily="18" charset="0"/>
                <a:cs typeface="Times New Roman"/>
              </a:rPr>
              <a:t> </a:t>
            </a:r>
            <a:r>
              <a:rPr lang="mk-MK" sz="1500" dirty="0">
                <a:solidFill>
                  <a:schemeClr val="bg2"/>
                </a:solidFill>
                <a:latin typeface="Calibri"/>
                <a:ea typeface="Times New Roman" pitchFamily="18" charset="0"/>
                <a:cs typeface="Times New Roman"/>
              </a:rPr>
              <a:t>на</a:t>
            </a:r>
            <a:r>
              <a:rPr kumimoji="0" lang="en-GB" sz="1500" b="0" i="0" u="none" strike="noStrike" cap="none" normalizeH="0" baseline="0" dirty="0">
                <a:ln>
                  <a:noFill/>
                </a:ln>
                <a:solidFill>
                  <a:schemeClr val="bg2"/>
                </a:solidFill>
                <a:effectLst/>
                <a:latin typeface="Calibri"/>
                <a:ea typeface="Times New Roman" pitchFamily="18" charset="0"/>
                <a:cs typeface="Times New Roman"/>
              </a:rPr>
              <a:t> </a:t>
            </a:r>
            <a:r>
              <a:rPr kumimoji="0" lang="mk-MK" sz="1500" b="0" i="0" u="none" strike="noStrike" cap="none" normalizeH="0" baseline="0" dirty="0">
                <a:ln>
                  <a:noFill/>
                </a:ln>
                <a:solidFill>
                  <a:schemeClr val="bg2"/>
                </a:solidFill>
                <a:effectLst/>
                <a:latin typeface="Calibri"/>
                <a:ea typeface="Times New Roman" pitchFamily="18" charset="0"/>
                <a:cs typeface="Times New Roman"/>
              </a:rPr>
              <a:t>знаењата</a:t>
            </a:r>
            <a:r>
              <a:rPr kumimoji="0" lang="mk-MK" sz="1500" b="0" i="0" u="none" strike="noStrike" cap="none" normalizeH="0" dirty="0">
                <a:ln>
                  <a:noFill/>
                </a:ln>
                <a:solidFill>
                  <a:schemeClr val="bg2"/>
                </a:solidFill>
                <a:effectLst/>
                <a:latin typeface="Calibri"/>
                <a:ea typeface="Times New Roman" pitchFamily="18" charset="0"/>
                <a:cs typeface="Times New Roman"/>
              </a:rPr>
              <a:t> на учениците по одреден предмет</a:t>
            </a:r>
            <a:r>
              <a:rPr kumimoji="0" lang="mk-MK" sz="1500" b="0" i="0" u="none" strike="noStrike" cap="none" normalizeH="0" baseline="0" dirty="0">
                <a:ln>
                  <a:noFill/>
                </a:ln>
                <a:solidFill>
                  <a:schemeClr val="bg2"/>
                </a:solidFill>
                <a:effectLst/>
                <a:latin typeface="Calibri"/>
                <a:ea typeface="Times New Roman" pitchFamily="18" charset="0"/>
                <a:cs typeface="Times New Roman"/>
              </a:rPr>
              <a:t>.</a:t>
            </a:r>
            <a:endParaRPr lang="en-US" sz="1500" b="0" i="0" u="none" strike="noStrike" cap="none" normalizeH="0" baseline="0" dirty="0">
              <a:ln>
                <a:noFill/>
              </a:ln>
              <a:solidFill>
                <a:schemeClr val="bg2"/>
              </a:solidFill>
              <a:effectLst/>
              <a:latin typeface="Arial" pitchFamily="34" charset="0"/>
              <a:cs typeface="Arial" pitchFamily="34" charset="0"/>
            </a:endParaRPr>
          </a:p>
        </p:txBody>
      </p:sp>
      <p:pic>
        <p:nvPicPr>
          <p:cNvPr id="21507" name="Picture 3" descr="Одбележување на Детската недела на интересен начин"/>
          <p:cNvPicPr>
            <a:picLocks noChangeAspect="1" noChangeArrowheads="1"/>
          </p:cNvPicPr>
          <p:nvPr/>
        </p:nvPicPr>
        <p:blipFill>
          <a:blip r:embed="rId2" cstate="print"/>
          <a:srcRect/>
          <a:stretch>
            <a:fillRect/>
          </a:stretch>
        </p:blipFill>
        <p:spPr bwMode="auto">
          <a:xfrm>
            <a:off x="179512" y="2708920"/>
            <a:ext cx="2614936" cy="2393505"/>
          </a:xfrm>
          <a:prstGeom prst="rect">
            <a:avLst/>
          </a:prstGeom>
          <a:noFill/>
        </p:spPr>
      </p:pic>
      <p:pic>
        <p:nvPicPr>
          <p:cNvPr id="21509" name="Picture 5" descr="Посета на Републичкиот совет за... - ООУ „Јоаким Крчоски“ | Facebook"/>
          <p:cNvPicPr>
            <a:picLocks noChangeAspect="1" noChangeArrowheads="1"/>
          </p:cNvPicPr>
          <p:nvPr/>
        </p:nvPicPr>
        <p:blipFill>
          <a:blip r:embed="rId3" cstate="print"/>
          <a:srcRect/>
          <a:stretch>
            <a:fillRect/>
          </a:stretch>
        </p:blipFill>
        <p:spPr bwMode="auto">
          <a:xfrm>
            <a:off x="5004048" y="188640"/>
            <a:ext cx="3168352" cy="1800200"/>
          </a:xfrm>
          <a:prstGeom prst="rect">
            <a:avLst/>
          </a:prstGeom>
          <a:noFill/>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21509"/>
                                        </p:tgtEl>
                                        <p:attrNameLst>
                                          <p:attrName>style.visibility</p:attrName>
                                        </p:attrNameLst>
                                      </p:cBhvr>
                                      <p:to>
                                        <p:strVal val="visible"/>
                                      </p:to>
                                    </p:set>
                                    <p:anim calcmode="lin" valueType="num">
                                      <p:cBhvr>
                                        <p:cTn id="11" dur="500" fill="hold"/>
                                        <p:tgtEl>
                                          <p:spTgt spid="21509"/>
                                        </p:tgtEl>
                                        <p:attrNameLst>
                                          <p:attrName>ppt_w</p:attrName>
                                        </p:attrNameLst>
                                      </p:cBhvr>
                                      <p:tavLst>
                                        <p:tav tm="0">
                                          <p:val>
                                            <p:fltVal val="0"/>
                                          </p:val>
                                        </p:tav>
                                        <p:tav tm="100000">
                                          <p:val>
                                            <p:strVal val="#ppt_w"/>
                                          </p:val>
                                        </p:tav>
                                      </p:tavLst>
                                    </p:anim>
                                    <p:anim calcmode="lin" valueType="num">
                                      <p:cBhvr>
                                        <p:cTn id="12" dur="500" fill="hold"/>
                                        <p:tgtEl>
                                          <p:spTgt spid="21509"/>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fade">
                                      <p:cBhvr>
                                        <p:cTn id="17" dur="1000"/>
                                        <p:tgtEl>
                                          <p:spTgt spid="21507"/>
                                        </p:tgtEl>
                                      </p:cBhvr>
                                    </p:animEffect>
                                    <p:anim calcmode="lin" valueType="num">
                                      <p:cBhvr>
                                        <p:cTn id="18" dur="1000" fill="hold"/>
                                        <p:tgtEl>
                                          <p:spTgt spid="21507"/>
                                        </p:tgtEl>
                                        <p:attrNameLst>
                                          <p:attrName>ppt_x</p:attrName>
                                        </p:attrNameLst>
                                      </p:cBhvr>
                                      <p:tavLst>
                                        <p:tav tm="0">
                                          <p:val>
                                            <p:strVal val="#ppt_x"/>
                                          </p:val>
                                        </p:tav>
                                        <p:tav tm="100000">
                                          <p:val>
                                            <p:strVal val="#ppt_x"/>
                                          </p:val>
                                        </p:tav>
                                      </p:tavLst>
                                    </p:anim>
                                    <p:anim calcmode="lin" valueType="num">
                                      <p:cBhvr>
                                        <p:cTn id="19" dur="900" decel="100000" fill="hold"/>
                                        <p:tgtEl>
                                          <p:spTgt spid="2150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150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1505"/>
                                        </p:tgtEl>
                                        <p:attrNameLst>
                                          <p:attrName>style.visibility</p:attrName>
                                        </p:attrNameLst>
                                      </p:cBhvr>
                                      <p:to>
                                        <p:strVal val="visible"/>
                                      </p:to>
                                    </p:set>
                                    <p:animEffect transition="in" filter="randombar(horizontal)">
                                      <p:cBhvr>
                                        <p:cTn id="25" dur="5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5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64000"/>
          </a:schemeClr>
        </a:solid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79512" y="362853"/>
            <a:ext cx="5508104"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512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2060"/>
                </a:solidFill>
                <a:effectLst/>
                <a:latin typeface="Calibri"/>
                <a:ea typeface="Times New Roman" pitchFamily="18" charset="0"/>
                <a:cs typeface="Times New Roman"/>
              </a:rPr>
              <a:t>Проширена програма: </a:t>
            </a:r>
            <a:r>
              <a:rPr kumimoji="0" lang="ru-RU" sz="1600" i="0" u="none" strike="noStrike" cap="none" normalizeH="0" baseline="0" dirty="0">
                <a:ln>
                  <a:noFill/>
                </a:ln>
                <a:solidFill>
                  <a:srgbClr val="002060"/>
                </a:solidFill>
                <a:effectLst/>
                <a:latin typeface="Calibri"/>
                <a:ea typeface="Times New Roman" pitchFamily="18" charset="0"/>
                <a:cs typeface="Times New Roman"/>
              </a:rPr>
              <a:t>училиштето реализира и проширена програма која опфаќа заштита на учениците еден час пред започнување и еден час по завршување на часовите од</a:t>
            </a:r>
            <a:r>
              <a:rPr kumimoji="0" lang="ru-RU" sz="1600" i="0" u="none" strike="noStrike" cap="none" normalizeH="0" dirty="0">
                <a:ln>
                  <a:noFill/>
                </a:ln>
                <a:solidFill>
                  <a:srgbClr val="002060"/>
                </a:solidFill>
                <a:effectLst/>
                <a:latin typeface="Calibri"/>
                <a:ea typeface="Times New Roman" pitchFamily="18" charset="0"/>
                <a:cs typeface="Times New Roman"/>
              </a:rPr>
              <a:t> редовна настава</a:t>
            </a:r>
            <a:r>
              <a:rPr kumimoji="0" lang="ru-RU" sz="1600" i="0" u="none" strike="noStrike" cap="none" normalizeH="0" baseline="0" dirty="0">
                <a:ln>
                  <a:noFill/>
                </a:ln>
                <a:solidFill>
                  <a:srgbClr val="002060"/>
                </a:solidFill>
                <a:effectLst/>
                <a:latin typeface="Calibri"/>
                <a:ea typeface="Times New Roman" pitchFamily="18" charset="0"/>
                <a:cs typeface="Times New Roman"/>
              </a:rPr>
              <a:t>, додатна и дополнителна настава, секции, воннаставни.</a:t>
            </a:r>
            <a:endParaRPr lang="ru-RU" sz="1600" i="0" u="none" strike="noStrike" cap="none" normalizeH="0" baseline="0" dirty="0">
              <a:ln>
                <a:noFill/>
              </a:ln>
              <a:solidFill>
                <a:srgbClr val="002060"/>
              </a:solidFill>
              <a:effectLst/>
              <a:latin typeface="Calibri"/>
              <a:ea typeface="Times New Roman" pitchFamily="18" charset="0"/>
              <a:cs typeface="Times New Roman"/>
            </a:endParaRPr>
          </a:p>
          <a:p>
            <a:pPr marL="0" marR="0" lvl="0" indent="365125" algn="just" defTabSz="914400" rtl="0" eaLnBrk="1" fontAlgn="base" latinLnBrk="0" hangingPunct="1">
              <a:lnSpc>
                <a:spcPct val="100000"/>
              </a:lnSpc>
              <a:spcBef>
                <a:spcPct val="0"/>
              </a:spcBef>
              <a:spcAft>
                <a:spcPct val="0"/>
              </a:spcAft>
              <a:buClrTx/>
              <a:buSzTx/>
              <a:buFontTx/>
              <a:buNone/>
              <a:tabLst/>
            </a:pPr>
            <a:endParaRPr lang="en-US" sz="1000" i="0" u="none" strike="noStrike" cap="none" normalizeH="0" baseline="0" dirty="0">
              <a:ln>
                <a:noFill/>
              </a:ln>
              <a:solidFill>
                <a:srgbClr val="002060"/>
              </a:solidFill>
              <a:effectLst/>
              <a:latin typeface="Arial" pitchFamily="34" charset="0"/>
              <a:cs typeface="Arial" pitchFamily="34" charset="0"/>
            </a:endParaRPr>
          </a:p>
          <a:p>
            <a:pPr marL="0" marR="0" lvl="0" indent="365125" algn="just"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a:ln>
                  <a:noFill/>
                </a:ln>
                <a:solidFill>
                  <a:srgbClr val="002060"/>
                </a:solidFill>
                <a:effectLst/>
                <a:latin typeface="Calibri"/>
                <a:ea typeface="Times New Roman" pitchFamily="18" charset="0"/>
                <a:cs typeface="Times New Roman"/>
              </a:rPr>
              <a:t>Слободни ученички активности: </a:t>
            </a:r>
            <a:r>
              <a:rPr kumimoji="0" lang="ru-RU" sz="1600" i="0" u="none" strike="noStrike" cap="none" normalizeH="0" baseline="0" dirty="0">
                <a:ln>
                  <a:noFill/>
                </a:ln>
                <a:solidFill>
                  <a:srgbClr val="002060"/>
                </a:solidFill>
                <a:effectLst/>
                <a:latin typeface="Calibri"/>
                <a:ea typeface="Times New Roman" pitchFamily="18" charset="0"/>
                <a:cs typeface="Times New Roman"/>
              </a:rPr>
              <a:t>За да се задоволат потребите на учениците,се</a:t>
            </a:r>
            <a:r>
              <a:rPr kumimoji="0" lang="ru-RU" sz="1600" i="0" u="none" strike="noStrike" cap="none" normalizeH="0" dirty="0">
                <a:ln>
                  <a:noFill/>
                </a:ln>
                <a:solidFill>
                  <a:srgbClr val="002060"/>
                </a:solidFill>
                <a:effectLst/>
                <a:latin typeface="Calibri"/>
                <a:ea typeface="Times New Roman" pitchFamily="18" charset="0"/>
                <a:cs typeface="Times New Roman"/>
              </a:rPr>
              <a:t> </a:t>
            </a:r>
            <a:r>
              <a:rPr kumimoji="0" lang="ru-RU" sz="1600" i="0" u="none" strike="noStrike" cap="none" normalizeH="0" baseline="0" dirty="0">
                <a:ln>
                  <a:noFill/>
                </a:ln>
                <a:solidFill>
                  <a:srgbClr val="002060"/>
                </a:solidFill>
                <a:effectLst/>
                <a:latin typeface="Calibri"/>
                <a:ea typeface="Times New Roman" pitchFamily="18" charset="0"/>
                <a:cs typeface="Times New Roman"/>
              </a:rPr>
              <a:t>реализираат слободни ученички активности со учениците од прво до деветто одделение од 1 час неделно. </a:t>
            </a:r>
            <a:endParaRPr lang="ru-RU" sz="1600" i="0" u="none" strike="noStrike" cap="none" normalizeH="0" baseline="0" dirty="0">
              <a:ln>
                <a:noFill/>
              </a:ln>
              <a:solidFill>
                <a:srgbClr val="002060"/>
              </a:solidFill>
              <a:effectLst/>
              <a:latin typeface="Calibri"/>
              <a:ea typeface="Times New Roman" pitchFamily="18" charset="0"/>
              <a:cs typeface="Times New Roman"/>
            </a:endParaRPr>
          </a:p>
          <a:p>
            <a:pPr marL="0" marR="0" lvl="0" indent="365125" algn="just" defTabSz="914400" rtl="0" eaLnBrk="0" fontAlgn="base" latinLnBrk="0" hangingPunct="0">
              <a:lnSpc>
                <a:spcPct val="100000"/>
              </a:lnSpc>
              <a:spcBef>
                <a:spcPct val="0"/>
              </a:spcBef>
              <a:spcAft>
                <a:spcPct val="0"/>
              </a:spcAft>
              <a:buClrTx/>
              <a:buSzTx/>
              <a:buFontTx/>
              <a:buNone/>
              <a:tabLst/>
            </a:pPr>
            <a:endParaRPr lang="en-US" sz="1000" b="1" i="0" u="none" strike="noStrike" cap="none" normalizeH="0" baseline="0" dirty="0">
              <a:ln>
                <a:noFill/>
              </a:ln>
              <a:solidFill>
                <a:srgbClr val="002060"/>
              </a:solidFill>
              <a:effectLst/>
              <a:latin typeface="Arial" pitchFamily="34" charset="0"/>
              <a:cs typeface="Arial" pitchFamily="34" charset="0"/>
            </a:endParaRPr>
          </a:p>
          <a:p>
            <a:pPr indent="365125" algn="just" eaLnBrk="0" fontAlgn="base" hangingPunct="0">
              <a:spcBef>
                <a:spcPct val="0"/>
              </a:spcBef>
              <a:spcAft>
                <a:spcPct val="0"/>
              </a:spcAft>
            </a:pPr>
            <a:r>
              <a:rPr kumimoji="0" lang="mk-MK" sz="1600" b="1" i="0" u="none" strike="noStrike" cap="none" normalizeH="0" baseline="0" dirty="0">
                <a:ln>
                  <a:noFill/>
                </a:ln>
                <a:solidFill>
                  <a:srgbClr val="002060"/>
                </a:solidFill>
                <a:effectLst/>
                <a:latin typeface="Calibri"/>
                <a:ea typeface="Times New Roman" pitchFamily="18" charset="0"/>
                <a:cs typeface="Times New Roman"/>
              </a:rPr>
              <a:t>Работа со надарени и талентирани</a:t>
            </a:r>
            <a:r>
              <a:rPr kumimoji="0" lang="mk-MK" sz="1600" i="0" u="none" strike="noStrike" cap="none" normalizeH="0" baseline="0" dirty="0">
                <a:ln>
                  <a:noFill/>
                </a:ln>
                <a:solidFill>
                  <a:srgbClr val="002060"/>
                </a:solidFill>
                <a:effectLst/>
                <a:latin typeface="Calibri"/>
                <a:ea typeface="Times New Roman" pitchFamily="18" charset="0"/>
                <a:cs typeface="Times New Roman"/>
              </a:rPr>
              <a:t>: Во текот на учебната година се реализираат програми за талентирани и надарени ученици. </a:t>
            </a:r>
            <a:r>
              <a:rPr lang="mk-MK" sz="1600" dirty="0">
                <a:solidFill>
                  <a:srgbClr val="002060"/>
                </a:solidFill>
                <a:latin typeface="Calibri"/>
                <a:ea typeface="Times New Roman" pitchFamily="18" charset="0"/>
                <a:cs typeface="Times New Roman"/>
              </a:rPr>
              <a:t>П</a:t>
            </a:r>
            <a:r>
              <a:rPr kumimoji="0" lang="mk-MK" sz="1600" i="0" u="none" strike="noStrike" cap="none" normalizeH="0" baseline="0" dirty="0">
                <a:ln>
                  <a:noFill/>
                </a:ln>
                <a:solidFill>
                  <a:srgbClr val="002060"/>
                </a:solidFill>
                <a:effectLst/>
                <a:latin typeface="Calibri"/>
                <a:ea typeface="Times New Roman" pitchFamily="18" charset="0"/>
                <a:cs typeface="Times New Roman"/>
              </a:rPr>
              <a:t>рограмите ги изготвуваат наставниците, тие опфаќаат активности и задачи по предмет во кои ученикот има развиено талент. Подготовките за натпревари и конкурси, збогатување на знаењата на учениците се дел од овие програми.</a:t>
            </a:r>
            <a:r>
              <a:rPr lang="mk-MK" sz="1600" dirty="0">
                <a:solidFill>
                  <a:srgbClr val="002060"/>
                </a:solidFill>
                <a:latin typeface="Calibri"/>
                <a:ea typeface="Times New Roman" pitchFamily="18" charset="0"/>
                <a:cs typeface="Times New Roman"/>
              </a:rPr>
              <a:t> </a:t>
            </a:r>
            <a:endParaRPr lang="mk-MK" sz="2400" i="0" u="none" strike="noStrike" cap="none" normalizeH="0" baseline="0" dirty="0">
              <a:ln>
                <a:noFill/>
              </a:ln>
              <a:solidFill>
                <a:srgbClr val="002060"/>
              </a:solidFill>
              <a:effectLst/>
              <a:latin typeface="Arial" pitchFamily="34" charset="0"/>
              <a:cs typeface="Arial" pitchFamily="34" charset="0"/>
            </a:endParaRPr>
          </a:p>
        </p:txBody>
      </p:sp>
      <p:sp>
        <p:nvSpPr>
          <p:cNvPr id="23555" name="AutoShape 3" descr="Едукативен автобус - ОУ &quot;Јоаким Крчовски&quot; Волково | Републички совет за  безбедност на сообраќајот на патишта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7" name="AutoShape 5" descr="Едукативен автобус - ОУ &quot;Јоаким Крчовски&quot; Волково | Републички совет за  безбедност на сообраќајот на патишта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9" name="AutoShape 7" descr="Едукативен автобус - ОУ &quot;Јоаким Крчовски&quot; Волково | Републички совет за  безбедност на сообраќајот на патиштат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0" name="Picture 8" descr="C:\Users\Administrator\Downloads\images.jpg"/>
          <p:cNvPicPr>
            <a:picLocks noChangeAspect="1" noChangeArrowheads="1"/>
          </p:cNvPicPr>
          <p:nvPr/>
        </p:nvPicPr>
        <p:blipFill>
          <a:blip r:embed="rId2" cstate="print"/>
          <a:srcRect/>
          <a:stretch>
            <a:fillRect/>
          </a:stretch>
        </p:blipFill>
        <p:spPr bwMode="auto">
          <a:xfrm>
            <a:off x="6228184" y="4365104"/>
            <a:ext cx="2619375" cy="223224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3561" name="Picture 9" descr="C:\Users\Administrator\Downloads\img_9671.jpg"/>
          <p:cNvPicPr>
            <a:picLocks noChangeAspect="1" noChangeArrowheads="1"/>
          </p:cNvPicPr>
          <p:nvPr/>
        </p:nvPicPr>
        <p:blipFill>
          <a:blip r:embed="rId3" cstate="print"/>
          <a:srcRect/>
          <a:stretch>
            <a:fillRect/>
          </a:stretch>
        </p:blipFill>
        <p:spPr bwMode="auto">
          <a:xfrm>
            <a:off x="5724128" y="188640"/>
            <a:ext cx="3240360" cy="3528392"/>
          </a:xfrm>
          <a:prstGeom prst="rect">
            <a:avLst/>
          </a:prstGeom>
          <a:noFill/>
        </p:spPr>
      </p:pic>
      <p:pic>
        <p:nvPicPr>
          <p:cNvPr id="23563" name="Picture 11" descr="DSCN0068 – ОУ Јоаким Крчоски"/>
          <p:cNvPicPr>
            <a:picLocks noChangeAspect="1" noChangeArrowheads="1"/>
          </p:cNvPicPr>
          <p:nvPr/>
        </p:nvPicPr>
        <p:blipFill>
          <a:blip r:embed="rId4" cstate="print"/>
          <a:srcRect/>
          <a:stretch>
            <a:fillRect/>
          </a:stretch>
        </p:blipFill>
        <p:spPr bwMode="auto">
          <a:xfrm>
            <a:off x="251520" y="4869160"/>
            <a:ext cx="3384376" cy="1844824"/>
          </a:xfrm>
          <a:prstGeom prst="rect">
            <a:avLst/>
          </a:prstGeom>
          <a:noFill/>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additive="base">
                                        <p:cTn id="7" dur="500" fill="hold"/>
                                        <p:tgtEl>
                                          <p:spTgt spid="23553"/>
                                        </p:tgtEl>
                                        <p:attrNameLst>
                                          <p:attrName>ppt_x</p:attrName>
                                        </p:attrNameLst>
                                      </p:cBhvr>
                                      <p:tavLst>
                                        <p:tav tm="0">
                                          <p:val>
                                            <p:strVal val="#ppt_x"/>
                                          </p:val>
                                        </p:tav>
                                        <p:tav tm="100000">
                                          <p:val>
                                            <p:strVal val="#ppt_x"/>
                                          </p:val>
                                        </p:tav>
                                      </p:tavLst>
                                    </p:anim>
                                    <p:anim calcmode="lin" valueType="num">
                                      <p:cBhvr additive="base">
                                        <p:cTn id="8" dur="500" fill="hold"/>
                                        <p:tgtEl>
                                          <p:spTgt spid="235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60"/>
                                        </p:tgtEl>
                                        <p:attrNameLst>
                                          <p:attrName>style.visibility</p:attrName>
                                        </p:attrNameLst>
                                      </p:cBhvr>
                                      <p:to>
                                        <p:strVal val="visible"/>
                                      </p:to>
                                    </p:set>
                                    <p:anim calcmode="lin" valueType="num">
                                      <p:cBhvr>
                                        <p:cTn id="21" dur="1000" fill="hold"/>
                                        <p:tgtEl>
                                          <p:spTgt spid="23560"/>
                                        </p:tgtEl>
                                        <p:attrNameLst>
                                          <p:attrName>ppt_w</p:attrName>
                                        </p:attrNameLst>
                                      </p:cBhvr>
                                      <p:tavLst>
                                        <p:tav tm="0">
                                          <p:val>
                                            <p:strVal val="#ppt_w*0.70"/>
                                          </p:val>
                                        </p:tav>
                                        <p:tav tm="100000">
                                          <p:val>
                                            <p:strVal val="#ppt_w"/>
                                          </p:val>
                                        </p:tav>
                                      </p:tavLst>
                                    </p:anim>
                                    <p:anim calcmode="lin" valueType="num">
                                      <p:cBhvr>
                                        <p:cTn id="22" dur="1000" fill="hold"/>
                                        <p:tgtEl>
                                          <p:spTgt spid="23560"/>
                                        </p:tgtEl>
                                        <p:attrNameLst>
                                          <p:attrName>ppt_h</p:attrName>
                                        </p:attrNameLst>
                                      </p:cBhvr>
                                      <p:tavLst>
                                        <p:tav tm="0">
                                          <p:val>
                                            <p:strVal val="#ppt_h"/>
                                          </p:val>
                                        </p:tav>
                                        <p:tav tm="100000">
                                          <p:val>
                                            <p:strVal val="#ppt_h"/>
                                          </p:val>
                                        </p:tav>
                                      </p:tavLst>
                                    </p:anim>
                                    <p:animEffect transition="in" filter="fade">
                                      <p:cBhvr>
                                        <p:cTn id="23" dur="1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alpha val="42000"/>
          </a:srgbClr>
        </a:solidFill>
        <a:effectLst/>
      </p:bgPr>
    </p:bg>
    <p:spTree>
      <p:nvGrpSpPr>
        <p:cNvPr id="1" name=""/>
        <p:cNvGrpSpPr/>
        <p:nvPr/>
      </p:nvGrpSpPr>
      <p:grpSpPr>
        <a:xfrm>
          <a:off x="0" y="0"/>
          <a:ext cx="0" cy="0"/>
          <a:chOff x="0" y="0"/>
          <a:chExt cx="0" cy="0"/>
        </a:xfrm>
      </p:grpSpPr>
      <p:sp>
        <p:nvSpPr>
          <p:cNvPr id="2" name="Rectangle 1"/>
          <p:cNvSpPr/>
          <p:nvPr/>
        </p:nvSpPr>
        <p:spPr>
          <a:xfrm>
            <a:off x="0" y="0"/>
            <a:ext cx="4572000" cy="2185214"/>
          </a:xfrm>
          <a:prstGeom prst="rect">
            <a:avLst/>
          </a:prstGeom>
          <a:solidFill>
            <a:schemeClr val="accent2">
              <a:lumMod val="60000"/>
              <a:lumOff val="40000"/>
            </a:schemeClr>
          </a:solidFill>
        </p:spPr>
        <p:txBody>
          <a:bodyPr>
            <a:spAutoFit/>
          </a:bodyPr>
          <a:lstStyle/>
          <a:p>
            <a:r>
              <a:rPr lang="mk-MK" sz="1700" b="1" dirty="0"/>
              <a:t>Работа со ученици со посебни образовни потреби: </a:t>
            </a:r>
          </a:p>
          <a:p>
            <a:r>
              <a:rPr lang="mk-MK" sz="1700" dirty="0"/>
              <a:t>Ученици со посебни потреби се ученици со попреченост, ученици со нарушување во однесувањето, со емоционални проблеми или тешкотии во учењето.</a:t>
            </a:r>
            <a:r>
              <a:rPr lang="mk-MK" sz="1700" b="1" dirty="0"/>
              <a:t> </a:t>
            </a:r>
            <a:r>
              <a:rPr lang="ru-RU" sz="1700" dirty="0"/>
              <a:t>Наставните содржини од наставната програма, се адаптираат според способностите и потребите на овие ученици. </a:t>
            </a:r>
            <a:endParaRPr lang="en-US" sz="1700" dirty="0"/>
          </a:p>
        </p:txBody>
      </p:sp>
      <p:sp>
        <p:nvSpPr>
          <p:cNvPr id="24577" name="Rectangle 1"/>
          <p:cNvSpPr>
            <a:spLocks noChangeArrowheads="1"/>
          </p:cNvSpPr>
          <p:nvPr/>
        </p:nvSpPr>
        <p:spPr bwMode="auto">
          <a:xfrm>
            <a:off x="3851920" y="3912150"/>
            <a:ext cx="5292080" cy="1815882"/>
          </a:xfrm>
          <a:prstGeom prst="rect">
            <a:avLst/>
          </a:prstGeom>
          <a:solidFill>
            <a:srgbClr val="D16DA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512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Поврзување на еколошката програма со редовната настава</a:t>
            </a:r>
            <a:r>
              <a:rPr kumimoji="0" lang="en-GB"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365125" algn="just"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mk-MK" sz="16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Во текот на учебната година 2020/21 сите наставници од одделенска и предметна настава училиштето ќе реализираат часови со интеграција на еколошката едукација применувајќи ги четирите еко стандарди со избор на посебна точка на акција која ќе ја обработат. </a:t>
            </a:r>
            <a:endParaRPr kumimoji="0" lang="mk-MK" sz="2400" b="0" i="0" u="none" strike="noStrike" cap="none" normalizeH="0" baseline="0" dirty="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3481700"/>
            <a:ext cx="3707904" cy="3046988"/>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Училиштен спорт: </a:t>
            </a:r>
            <a:r>
              <a:rPr kumimoji="0" lang="mk-MK" sz="160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во</a:t>
            </a:r>
            <a:r>
              <a:rPr kumimoji="0" lang="mk-MK" sz="1600" b="1" i="0" u="none" strike="noStrike" cap="none" normalizeH="0" dirty="0">
                <a:ln>
                  <a:noFill/>
                </a:ln>
                <a:solidFill>
                  <a:schemeClr val="tx1"/>
                </a:solidFill>
                <a:effectLst/>
                <a:latin typeface="Calibri" pitchFamily="34" charset="0"/>
                <a:ea typeface="Times New Roman" pitchFamily="18" charset="0"/>
                <a:cs typeface="Times New Roman" pitchFamily="18" charset="0"/>
              </a:rPr>
              <a:t> </a:t>
            </a:r>
            <a:r>
              <a:rPr kumimoji="0" lang="mk-MK" sz="16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нашето училиште се големиот број спортски активности и натпревари</a:t>
            </a:r>
            <a:r>
              <a:rPr kumimoji="0" lang="mk-MK" sz="1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mk-MK" sz="16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Нашето училиште учествува во </a:t>
            </a:r>
            <a:r>
              <a:rPr kumimoji="0" lang="en-US" sz="16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t>
            </a:r>
            <a:r>
              <a:rPr kumimoji="0" lang="mk-MK" sz="16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фудбал, кошарка, одбојка ,шах и пинг-понг под менторство на наставник по физичко образование- </a:t>
            </a:r>
            <a:r>
              <a:rPr kumimoji="0" lang="mk-MK" sz="16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Силвана Миленковиќ</a:t>
            </a:r>
            <a:r>
              <a:rPr kumimoji="0" lang="mk-MK" sz="16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Наставникот врши селекција на учениците талентирани во одделни спортови и на тој начин ги одбира најдобрите ученици за училишните екипи. </a:t>
            </a:r>
            <a:endParaRPr kumimoji="0" lang="mk-MK" sz="1600" b="0" i="0" u="none" strike="noStrike" cap="none" normalizeH="0" baseline="0" dirty="0">
              <a:ln>
                <a:noFill/>
              </a:ln>
              <a:solidFill>
                <a:schemeClr val="tx1"/>
              </a:solidFill>
              <a:effectLst/>
              <a:latin typeface="Arial" pitchFamily="34" charset="0"/>
              <a:cs typeface="Arial" pitchFamily="34" charset="0"/>
            </a:endParaRPr>
          </a:p>
        </p:txBody>
      </p:sp>
      <p:pic>
        <p:nvPicPr>
          <p:cNvPr id="24580" name="Picture 4" descr="По 37 години, ООУ Јоаким Крчовски ќе добие училишна спортска сала – Општина  Ѓорче Петров"/>
          <p:cNvPicPr>
            <a:picLocks noChangeAspect="1" noChangeArrowheads="1"/>
          </p:cNvPicPr>
          <p:nvPr/>
        </p:nvPicPr>
        <p:blipFill>
          <a:blip r:embed="rId2" cstate="print"/>
          <a:srcRect/>
          <a:stretch>
            <a:fillRect/>
          </a:stretch>
        </p:blipFill>
        <p:spPr bwMode="auto">
          <a:xfrm>
            <a:off x="5292080" y="260648"/>
            <a:ext cx="2979415" cy="324036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24577"/>
                                        </p:tgtEl>
                                        <p:attrNameLst>
                                          <p:attrName>fillcolor</p:attrName>
                                        </p:attrNameLst>
                                      </p:cBhvr>
                                      <p:to>
                                        <a:schemeClr val="accent2"/>
                                      </p:to>
                                    </p:animClr>
                                    <p:set>
                                      <p:cBhvr>
                                        <p:cTn id="11" dur="2000" fill="hold"/>
                                        <p:tgtEl>
                                          <p:spTgt spid="24577"/>
                                        </p:tgtEl>
                                        <p:attrNameLst>
                                          <p:attrName>fill.type</p:attrName>
                                        </p:attrNameLst>
                                      </p:cBhvr>
                                      <p:to>
                                        <p:strVal val="solid"/>
                                      </p:to>
                                    </p:set>
                                    <p:set>
                                      <p:cBhvr>
                                        <p:cTn id="12" dur="2000" fill="hold"/>
                                        <p:tgtEl>
                                          <p:spTgt spid="24577"/>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24578"/>
                                        </p:tgtEl>
                                        <p:attrNameLst>
                                          <p:attrName>ppt_x</p:attrName>
                                        </p:attrNameLst>
                                      </p:cBhvr>
                                      <p:tavLst>
                                        <p:tav tm="0">
                                          <p:val>
                                            <p:strVal val="ppt_x"/>
                                          </p:val>
                                        </p:tav>
                                        <p:tav tm="100000">
                                          <p:val>
                                            <p:strVal val="ppt_x"/>
                                          </p:val>
                                        </p:tav>
                                      </p:tavLst>
                                    </p:anim>
                                    <p:anim calcmode="lin" valueType="num">
                                      <p:cBhvr additive="base">
                                        <p:cTn id="17" dur="500"/>
                                        <p:tgtEl>
                                          <p:spTgt spid="24578"/>
                                        </p:tgtEl>
                                        <p:attrNameLst>
                                          <p:attrName>ppt_y</p:attrName>
                                        </p:attrNameLst>
                                      </p:cBhvr>
                                      <p:tavLst>
                                        <p:tav tm="0">
                                          <p:val>
                                            <p:strVal val="ppt_y"/>
                                          </p:val>
                                        </p:tav>
                                        <p:tav tm="100000">
                                          <p:val>
                                            <p:strVal val="1+ppt_h/2"/>
                                          </p:val>
                                        </p:tav>
                                      </p:tavLst>
                                    </p:anim>
                                    <p:set>
                                      <p:cBhvr>
                                        <p:cTn id="18" dur="1" fill="hold">
                                          <p:stCondLst>
                                            <p:cond delay="499"/>
                                          </p:stCondLst>
                                        </p:cTn>
                                        <p:tgtEl>
                                          <p:spTgt spid="2457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4580"/>
                                        </p:tgtEl>
                                        <p:attrNameLst>
                                          <p:attrName>ppt_x</p:attrName>
                                        </p:attrNameLst>
                                      </p:cBhvr>
                                      <p:tavLst>
                                        <p:tav tm="0">
                                          <p:val>
                                            <p:strVal val="ppt_x"/>
                                          </p:val>
                                        </p:tav>
                                        <p:tav tm="100000">
                                          <p:val>
                                            <p:strVal val="ppt_x"/>
                                          </p:val>
                                        </p:tav>
                                      </p:tavLst>
                                    </p:anim>
                                    <p:anim calcmode="lin" valueType="num">
                                      <p:cBhvr additive="base">
                                        <p:cTn id="23" dur="500"/>
                                        <p:tgtEl>
                                          <p:spTgt spid="24580"/>
                                        </p:tgtEl>
                                        <p:attrNameLst>
                                          <p:attrName>ppt_y</p:attrName>
                                        </p:attrNameLst>
                                      </p:cBhvr>
                                      <p:tavLst>
                                        <p:tav tm="0">
                                          <p:val>
                                            <p:strVal val="ppt_y"/>
                                          </p:val>
                                        </p:tav>
                                        <p:tav tm="100000">
                                          <p:val>
                                            <p:strVal val="1+ppt_h/2"/>
                                          </p:val>
                                        </p:tav>
                                      </p:tavLst>
                                    </p:anim>
                                    <p:set>
                                      <p:cBhvr>
                                        <p:cTn id="24" dur="1" fill="hold">
                                          <p:stCondLst>
                                            <p:cond delay="499"/>
                                          </p:stCondLst>
                                        </p:cTn>
                                        <p:tgtEl>
                                          <p:spTgt spid="245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57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952</Words>
  <Application>Microsoft Office PowerPoint</Application>
  <PresentationFormat>On-screen Show (4:3)</PresentationFormat>
  <Paragraphs>44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ООУ  ЈОАКИМ  КРЧОСКИ</vt:lpstr>
      <vt:lpstr>ООУ  ЈОАКИМ  КРЧОСКИ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ВИ БЛАГОДАРАМ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ООУ  ЈОАКИМ  КРЧОСКИ</dc:title>
  <dc:creator>Compaq</dc:creator>
  <cp:lastModifiedBy>Георги Христов</cp:lastModifiedBy>
  <cp:revision>61</cp:revision>
  <dcterms:created xsi:type="dcterms:W3CDTF">2021-03-20T13:24:31Z</dcterms:created>
  <dcterms:modified xsi:type="dcterms:W3CDTF">2021-03-24T19:19:43Z</dcterms:modified>
</cp:coreProperties>
</file>